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335" r:id="rId5"/>
    <p:sldId id="355" r:id="rId6"/>
    <p:sldId id="348" r:id="rId7"/>
    <p:sldId id="337" r:id="rId8"/>
    <p:sldId id="357" r:id="rId9"/>
    <p:sldId id="354" r:id="rId10"/>
    <p:sldId id="340" r:id="rId11"/>
    <p:sldId id="339" r:id="rId12"/>
    <p:sldId id="363" r:id="rId13"/>
    <p:sldId id="358" r:id="rId14"/>
    <p:sldId id="364" r:id="rId15"/>
    <p:sldId id="367" r:id="rId16"/>
    <p:sldId id="359" r:id="rId17"/>
    <p:sldId id="365" r:id="rId18"/>
    <p:sldId id="366" r:id="rId19"/>
    <p:sldId id="360" r:id="rId20"/>
    <p:sldId id="343" r:id="rId21"/>
    <p:sldId id="361" r:id="rId22"/>
    <p:sldId id="362" r:id="rId23"/>
    <p:sldId id="351" r:id="rId24"/>
    <p:sldId id="352" r:id="rId25"/>
    <p:sldId id="34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9" autoAdjust="0"/>
    <p:restoredTop sz="95394" autoAdjust="0"/>
  </p:normalViewPr>
  <p:slideViewPr>
    <p:cSldViewPr snapToGrid="0">
      <p:cViewPr>
        <p:scale>
          <a:sx n="66" d="100"/>
          <a:sy n="66" d="100"/>
        </p:scale>
        <p:origin x="806" y="605"/>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g"/><Relationship Id="rId5" Type="http://schemas.openxmlformats.org/officeDocument/2006/relationships/image" Target="../media/image26.pn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image" Target="../media/image22.jpg"/><Relationship Id="rId5" Type="http://schemas.openxmlformats.org/officeDocument/2006/relationships/image" Target="../media/image25.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052151-05B2-40C4-AA4E-C3A666EE98E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45E52EF-D6F4-4779-8DF1-1DF6F6F092D4}">
      <dgm:prSet phldrT="[Text]" phldr="0"/>
      <dgm:spPr>
        <a:blipFill rotWithShape="0">
          <a:blip xmlns:r="http://schemas.openxmlformats.org/officeDocument/2006/relationships" r:embed="rId1"/>
          <a:srcRect/>
          <a:stretch>
            <a:fillRect l="-17000" r="-17000"/>
          </a:stretch>
        </a:blipFill>
      </dgm:spPr>
      <dgm:t>
        <a:bodyPr/>
        <a:lstStyle/>
        <a:p>
          <a:endParaRPr lang="en-US" dirty="0"/>
        </a:p>
      </dgm:t>
    </dgm:pt>
    <dgm:pt modelId="{7866F109-59FE-4464-9358-DF3ED7BD340A}" type="parTrans" cxnId="{F1562AB3-28F6-4107-8B49-7785F5DA855C}">
      <dgm:prSet/>
      <dgm:spPr/>
      <dgm:t>
        <a:bodyPr/>
        <a:lstStyle/>
        <a:p>
          <a:endParaRPr lang="en-US"/>
        </a:p>
      </dgm:t>
    </dgm:pt>
    <dgm:pt modelId="{F68689A0-942A-4794-8EAC-85F6D9840BBC}" type="sibTrans" cxnId="{F1562AB3-28F6-4107-8B49-7785F5DA855C}">
      <dgm:prSet/>
      <dgm:spPr/>
      <dgm:t>
        <a:bodyPr/>
        <a:lstStyle/>
        <a:p>
          <a:endParaRPr lang="en-US"/>
        </a:p>
      </dgm:t>
    </dgm:pt>
    <dgm:pt modelId="{B7B5F767-935F-4A59-9938-CEA3D4CDC49C}">
      <dgm:prSet phldrT="[Text]" phldr="0"/>
      <dgm:spPr>
        <a:blipFill rotWithShape="0">
          <a:blip xmlns:r="http://schemas.openxmlformats.org/officeDocument/2006/relationships" r:embed="rId2"/>
          <a:srcRect/>
          <a:stretch>
            <a:fillRect l="-9000" r="-9000"/>
          </a:stretch>
        </a:blipFill>
      </dgm:spPr>
      <dgm:t>
        <a:bodyPr/>
        <a:lstStyle/>
        <a:p>
          <a:endParaRPr lang="en-US" dirty="0"/>
        </a:p>
      </dgm:t>
    </dgm:pt>
    <dgm:pt modelId="{DCA700BA-7BB1-4297-90F7-6E4A969C5EDC}" type="parTrans" cxnId="{3062ACF4-971E-4A9B-B34D-F8657EB737F3}">
      <dgm:prSet/>
      <dgm:spPr/>
      <dgm:t>
        <a:bodyPr/>
        <a:lstStyle/>
        <a:p>
          <a:endParaRPr lang="en-US"/>
        </a:p>
      </dgm:t>
    </dgm:pt>
    <dgm:pt modelId="{A990F39A-D844-45A0-91C2-9D9FFB02245A}" type="sibTrans" cxnId="{3062ACF4-971E-4A9B-B34D-F8657EB737F3}">
      <dgm:prSet/>
      <dgm:spPr/>
      <dgm:t>
        <a:bodyPr/>
        <a:lstStyle/>
        <a:p>
          <a:endParaRPr lang="en-US"/>
        </a:p>
      </dgm:t>
    </dgm:pt>
    <dgm:pt modelId="{B50EBEF7-7B98-416E-A497-0E3EB6AA6B81}">
      <dgm:prSet phldrT="[Text]" phldr="0"/>
      <dgm:spPr>
        <a:blipFill rotWithShape="0">
          <a:blip xmlns:r="http://schemas.openxmlformats.org/officeDocument/2006/relationships" r:embed="rId3"/>
          <a:srcRect/>
          <a:stretch>
            <a:fillRect l="-9000" r="-9000"/>
          </a:stretch>
        </a:blipFill>
      </dgm:spPr>
      <dgm:t>
        <a:bodyPr/>
        <a:lstStyle/>
        <a:p>
          <a:endParaRPr lang="en-US" dirty="0"/>
        </a:p>
      </dgm:t>
    </dgm:pt>
    <dgm:pt modelId="{3A94B312-53FC-4572-AB33-B5FB48F7F35B}" type="parTrans" cxnId="{F8F30D9A-A9FA-4C64-A6E6-4FBA8E901CF7}">
      <dgm:prSet/>
      <dgm:spPr/>
      <dgm:t>
        <a:bodyPr/>
        <a:lstStyle/>
        <a:p>
          <a:endParaRPr lang="en-US"/>
        </a:p>
      </dgm:t>
    </dgm:pt>
    <dgm:pt modelId="{138406AD-EB2E-4E68-B1EC-1F6552299B6D}" type="sibTrans" cxnId="{F8F30D9A-A9FA-4C64-A6E6-4FBA8E901CF7}">
      <dgm:prSet/>
      <dgm:spPr/>
      <dgm:t>
        <a:bodyPr/>
        <a:lstStyle/>
        <a:p>
          <a:endParaRPr lang="en-US"/>
        </a:p>
      </dgm:t>
    </dgm:pt>
    <dgm:pt modelId="{31863B86-6C1B-450D-8613-31142AC3462F}">
      <dgm:prSet phldrT="[Text]" phldr="0"/>
      <dgm:spPr>
        <a:blipFill rotWithShape="0">
          <a:blip xmlns:r="http://schemas.openxmlformats.org/officeDocument/2006/relationships" r:embed="rId4"/>
          <a:srcRect/>
          <a:stretch>
            <a:fillRect l="-9000" r="-9000"/>
          </a:stretch>
        </a:blipFill>
      </dgm:spPr>
      <dgm:t>
        <a:bodyPr/>
        <a:lstStyle/>
        <a:p>
          <a:endParaRPr lang="en-US" dirty="0"/>
        </a:p>
      </dgm:t>
    </dgm:pt>
    <dgm:pt modelId="{7D1EF46B-33E4-4CA6-8BEC-2BAB50CDADE5}" type="parTrans" cxnId="{39A8F8DF-A7C8-4577-8C40-D65AB99A9EF1}">
      <dgm:prSet/>
      <dgm:spPr/>
      <dgm:t>
        <a:bodyPr/>
        <a:lstStyle/>
        <a:p>
          <a:endParaRPr lang="en-US"/>
        </a:p>
      </dgm:t>
    </dgm:pt>
    <dgm:pt modelId="{AA55BC6B-77AE-4224-95FA-4DE1CFE366F7}" type="sibTrans" cxnId="{39A8F8DF-A7C8-4577-8C40-D65AB99A9EF1}">
      <dgm:prSet/>
      <dgm:spPr/>
      <dgm:t>
        <a:bodyPr/>
        <a:lstStyle/>
        <a:p>
          <a:endParaRPr lang="en-US"/>
        </a:p>
      </dgm:t>
    </dgm:pt>
    <dgm:pt modelId="{15E18410-41FD-4324-91B5-21AF5DFBC3BF}">
      <dgm:prSet phldrT="[Text]" phldr="0"/>
      <dgm:spPr>
        <a:blipFill rotWithShape="0">
          <a:blip xmlns:r="http://schemas.openxmlformats.org/officeDocument/2006/relationships" r:embed="rId5"/>
          <a:srcRect/>
          <a:stretch>
            <a:fillRect l="-10000" r="-10000"/>
          </a:stretch>
        </a:blipFill>
      </dgm:spPr>
      <dgm:t>
        <a:bodyPr/>
        <a:lstStyle/>
        <a:p>
          <a:endParaRPr lang="en-US" dirty="0"/>
        </a:p>
      </dgm:t>
    </dgm:pt>
    <dgm:pt modelId="{8C5466F2-036C-4FDC-83E9-44686CEC3068}" type="sibTrans" cxnId="{B6EF728A-739D-4851-8F29-B6EE79BC5CBA}">
      <dgm:prSet/>
      <dgm:spPr/>
      <dgm:t>
        <a:bodyPr/>
        <a:lstStyle/>
        <a:p>
          <a:endParaRPr lang="en-US"/>
        </a:p>
      </dgm:t>
    </dgm:pt>
    <dgm:pt modelId="{B7299B94-B04C-4230-8B68-3F7799762958}" type="parTrans" cxnId="{B6EF728A-739D-4851-8F29-B6EE79BC5CBA}">
      <dgm:prSet/>
      <dgm:spPr/>
      <dgm:t>
        <a:bodyPr/>
        <a:lstStyle/>
        <a:p>
          <a:endParaRPr lang="en-US"/>
        </a:p>
      </dgm:t>
    </dgm:pt>
    <dgm:pt modelId="{C3FA3F61-668C-4B16-862D-746DEE22A8AD}" type="pres">
      <dgm:prSet presAssocID="{3B052151-05B2-40C4-AA4E-C3A666EE98E8}" presName="CompostProcess" presStyleCnt="0">
        <dgm:presLayoutVars>
          <dgm:dir/>
          <dgm:resizeHandles val="exact"/>
        </dgm:presLayoutVars>
      </dgm:prSet>
      <dgm:spPr/>
    </dgm:pt>
    <dgm:pt modelId="{37A56DF1-862D-43F9-9DAB-137C1AC4DB26}" type="pres">
      <dgm:prSet presAssocID="{3B052151-05B2-40C4-AA4E-C3A666EE98E8}" presName="arrow" presStyleLbl="bgShp" presStyleIdx="0" presStyleCnt="1" custLinFactNeighborX="368" custLinFactNeighborY="29417"/>
      <dgm:spPr/>
    </dgm:pt>
    <dgm:pt modelId="{93BAF91F-B07A-450F-91E4-39DC5DDA0701}" type="pres">
      <dgm:prSet presAssocID="{3B052151-05B2-40C4-AA4E-C3A666EE98E8}" presName="linearProcess" presStyleCnt="0"/>
      <dgm:spPr/>
    </dgm:pt>
    <dgm:pt modelId="{713ACB7B-F588-477B-A305-6204B1B840FC}" type="pres">
      <dgm:prSet presAssocID="{045E52EF-D6F4-4779-8DF1-1DF6F6F092D4}" presName="textNode" presStyleLbl="node1" presStyleIdx="0" presStyleCnt="5">
        <dgm:presLayoutVars>
          <dgm:bulletEnabled val="1"/>
        </dgm:presLayoutVars>
      </dgm:prSet>
      <dgm:spPr/>
    </dgm:pt>
    <dgm:pt modelId="{2F974E32-8330-4279-8DB6-22BF7716B89E}" type="pres">
      <dgm:prSet presAssocID="{F68689A0-942A-4794-8EAC-85F6D9840BBC}" presName="sibTrans" presStyleCnt="0"/>
      <dgm:spPr/>
    </dgm:pt>
    <dgm:pt modelId="{DE93375C-46AA-4D5D-88E1-28E0E1794CD8}" type="pres">
      <dgm:prSet presAssocID="{15E18410-41FD-4324-91B5-21AF5DFBC3BF}" presName="textNode" presStyleLbl="node1" presStyleIdx="1" presStyleCnt="5">
        <dgm:presLayoutVars>
          <dgm:bulletEnabled val="1"/>
        </dgm:presLayoutVars>
      </dgm:prSet>
      <dgm:spPr/>
    </dgm:pt>
    <dgm:pt modelId="{02783F2F-264A-4F07-B0C7-30C5737A07ED}" type="pres">
      <dgm:prSet presAssocID="{8C5466F2-036C-4FDC-83E9-44686CEC3068}" presName="sibTrans" presStyleCnt="0"/>
      <dgm:spPr/>
    </dgm:pt>
    <dgm:pt modelId="{E5199A00-BEE3-41FA-9F0D-6025E14C5A83}" type="pres">
      <dgm:prSet presAssocID="{B7B5F767-935F-4A59-9938-CEA3D4CDC49C}" presName="textNode" presStyleLbl="node1" presStyleIdx="2" presStyleCnt="5">
        <dgm:presLayoutVars>
          <dgm:bulletEnabled val="1"/>
        </dgm:presLayoutVars>
      </dgm:prSet>
      <dgm:spPr/>
    </dgm:pt>
    <dgm:pt modelId="{F8F4E823-7DF9-42DF-93FF-63970D17C4D2}" type="pres">
      <dgm:prSet presAssocID="{A990F39A-D844-45A0-91C2-9D9FFB02245A}" presName="sibTrans" presStyleCnt="0"/>
      <dgm:spPr/>
    </dgm:pt>
    <dgm:pt modelId="{72CE4323-3AAC-416A-893F-91BBF9882071}" type="pres">
      <dgm:prSet presAssocID="{B50EBEF7-7B98-416E-A497-0E3EB6AA6B81}" presName="textNode" presStyleLbl="node1" presStyleIdx="3" presStyleCnt="5">
        <dgm:presLayoutVars>
          <dgm:bulletEnabled val="1"/>
        </dgm:presLayoutVars>
      </dgm:prSet>
      <dgm:spPr/>
    </dgm:pt>
    <dgm:pt modelId="{E55E8E1A-3140-4A47-940A-69E8B5160D73}" type="pres">
      <dgm:prSet presAssocID="{138406AD-EB2E-4E68-B1EC-1F6552299B6D}" presName="sibTrans" presStyleCnt="0"/>
      <dgm:spPr/>
    </dgm:pt>
    <dgm:pt modelId="{89E0D0B5-C7FD-4F7C-B813-5A672945F3DA}" type="pres">
      <dgm:prSet presAssocID="{31863B86-6C1B-450D-8613-31142AC3462F}" presName="textNode" presStyleLbl="node1" presStyleIdx="4" presStyleCnt="5">
        <dgm:presLayoutVars>
          <dgm:bulletEnabled val="1"/>
        </dgm:presLayoutVars>
      </dgm:prSet>
      <dgm:spPr/>
    </dgm:pt>
  </dgm:ptLst>
  <dgm:cxnLst>
    <dgm:cxn modelId="{73319741-C7A3-4E66-B8B4-0677ED82033C}" type="presOf" srcId="{B7B5F767-935F-4A59-9938-CEA3D4CDC49C}" destId="{E5199A00-BEE3-41FA-9F0D-6025E14C5A83}" srcOrd="0" destOrd="0" presId="urn:microsoft.com/office/officeart/2005/8/layout/hProcess9"/>
    <dgm:cxn modelId="{B6EF728A-739D-4851-8F29-B6EE79BC5CBA}" srcId="{3B052151-05B2-40C4-AA4E-C3A666EE98E8}" destId="{15E18410-41FD-4324-91B5-21AF5DFBC3BF}" srcOrd="1" destOrd="0" parTransId="{B7299B94-B04C-4230-8B68-3F7799762958}" sibTransId="{8C5466F2-036C-4FDC-83E9-44686CEC3068}"/>
    <dgm:cxn modelId="{D29BE28C-D904-4E47-A305-0C2047525301}" type="presOf" srcId="{3B052151-05B2-40C4-AA4E-C3A666EE98E8}" destId="{C3FA3F61-668C-4B16-862D-746DEE22A8AD}" srcOrd="0" destOrd="0" presId="urn:microsoft.com/office/officeart/2005/8/layout/hProcess9"/>
    <dgm:cxn modelId="{F8F30D9A-A9FA-4C64-A6E6-4FBA8E901CF7}" srcId="{3B052151-05B2-40C4-AA4E-C3A666EE98E8}" destId="{B50EBEF7-7B98-416E-A497-0E3EB6AA6B81}" srcOrd="3" destOrd="0" parTransId="{3A94B312-53FC-4572-AB33-B5FB48F7F35B}" sibTransId="{138406AD-EB2E-4E68-B1EC-1F6552299B6D}"/>
    <dgm:cxn modelId="{5A26EAAB-77A0-4EA9-96DE-1CF0F786D9CD}" type="presOf" srcId="{15E18410-41FD-4324-91B5-21AF5DFBC3BF}" destId="{DE93375C-46AA-4D5D-88E1-28E0E1794CD8}" srcOrd="0" destOrd="0" presId="urn:microsoft.com/office/officeart/2005/8/layout/hProcess9"/>
    <dgm:cxn modelId="{E74D7FB2-9848-4F1D-A768-FD5E2011E90B}" type="presOf" srcId="{045E52EF-D6F4-4779-8DF1-1DF6F6F092D4}" destId="{713ACB7B-F588-477B-A305-6204B1B840FC}" srcOrd="0" destOrd="0" presId="urn:microsoft.com/office/officeart/2005/8/layout/hProcess9"/>
    <dgm:cxn modelId="{F1562AB3-28F6-4107-8B49-7785F5DA855C}" srcId="{3B052151-05B2-40C4-AA4E-C3A666EE98E8}" destId="{045E52EF-D6F4-4779-8DF1-1DF6F6F092D4}" srcOrd="0" destOrd="0" parTransId="{7866F109-59FE-4464-9358-DF3ED7BD340A}" sibTransId="{F68689A0-942A-4794-8EAC-85F6D9840BBC}"/>
    <dgm:cxn modelId="{FC6656C7-1BD8-4648-B500-58842D61B118}" type="presOf" srcId="{31863B86-6C1B-450D-8613-31142AC3462F}" destId="{89E0D0B5-C7FD-4F7C-B813-5A672945F3DA}" srcOrd="0" destOrd="0" presId="urn:microsoft.com/office/officeart/2005/8/layout/hProcess9"/>
    <dgm:cxn modelId="{39A8F8DF-A7C8-4577-8C40-D65AB99A9EF1}" srcId="{3B052151-05B2-40C4-AA4E-C3A666EE98E8}" destId="{31863B86-6C1B-450D-8613-31142AC3462F}" srcOrd="4" destOrd="0" parTransId="{7D1EF46B-33E4-4CA6-8BEC-2BAB50CDADE5}" sibTransId="{AA55BC6B-77AE-4224-95FA-4DE1CFE366F7}"/>
    <dgm:cxn modelId="{3062ACF4-971E-4A9B-B34D-F8657EB737F3}" srcId="{3B052151-05B2-40C4-AA4E-C3A666EE98E8}" destId="{B7B5F767-935F-4A59-9938-CEA3D4CDC49C}" srcOrd="2" destOrd="0" parTransId="{DCA700BA-7BB1-4297-90F7-6E4A969C5EDC}" sibTransId="{A990F39A-D844-45A0-91C2-9D9FFB02245A}"/>
    <dgm:cxn modelId="{A038E4FF-2600-4C99-AA71-F91772F4B5A6}" type="presOf" srcId="{B50EBEF7-7B98-416E-A497-0E3EB6AA6B81}" destId="{72CE4323-3AAC-416A-893F-91BBF9882071}" srcOrd="0" destOrd="0" presId="urn:microsoft.com/office/officeart/2005/8/layout/hProcess9"/>
    <dgm:cxn modelId="{76B51221-5912-4F20-9A4B-C8B08FD35F0C}" type="presParOf" srcId="{C3FA3F61-668C-4B16-862D-746DEE22A8AD}" destId="{37A56DF1-862D-43F9-9DAB-137C1AC4DB26}" srcOrd="0" destOrd="0" presId="urn:microsoft.com/office/officeart/2005/8/layout/hProcess9"/>
    <dgm:cxn modelId="{246F042D-AE10-4D88-9DC7-A77E5B453F0F}" type="presParOf" srcId="{C3FA3F61-668C-4B16-862D-746DEE22A8AD}" destId="{93BAF91F-B07A-450F-91E4-39DC5DDA0701}" srcOrd="1" destOrd="0" presId="urn:microsoft.com/office/officeart/2005/8/layout/hProcess9"/>
    <dgm:cxn modelId="{D8D9F436-9084-47E2-915C-C601C1DA32E9}" type="presParOf" srcId="{93BAF91F-B07A-450F-91E4-39DC5DDA0701}" destId="{713ACB7B-F588-477B-A305-6204B1B840FC}" srcOrd="0" destOrd="0" presId="urn:microsoft.com/office/officeart/2005/8/layout/hProcess9"/>
    <dgm:cxn modelId="{26DE0421-05C1-42FB-982A-6C13BA0953FC}" type="presParOf" srcId="{93BAF91F-B07A-450F-91E4-39DC5DDA0701}" destId="{2F974E32-8330-4279-8DB6-22BF7716B89E}" srcOrd="1" destOrd="0" presId="urn:microsoft.com/office/officeart/2005/8/layout/hProcess9"/>
    <dgm:cxn modelId="{A9EF0B35-DB6D-40BE-9679-BBC0F4E0C8FA}" type="presParOf" srcId="{93BAF91F-B07A-450F-91E4-39DC5DDA0701}" destId="{DE93375C-46AA-4D5D-88E1-28E0E1794CD8}" srcOrd="2" destOrd="0" presId="urn:microsoft.com/office/officeart/2005/8/layout/hProcess9"/>
    <dgm:cxn modelId="{7685A7FB-B0B9-4A38-9859-583BD3294022}" type="presParOf" srcId="{93BAF91F-B07A-450F-91E4-39DC5DDA0701}" destId="{02783F2F-264A-4F07-B0C7-30C5737A07ED}" srcOrd="3" destOrd="0" presId="urn:microsoft.com/office/officeart/2005/8/layout/hProcess9"/>
    <dgm:cxn modelId="{8668068D-7CCA-4856-A8DB-8C0BF227A9BC}" type="presParOf" srcId="{93BAF91F-B07A-450F-91E4-39DC5DDA0701}" destId="{E5199A00-BEE3-41FA-9F0D-6025E14C5A83}" srcOrd="4" destOrd="0" presId="urn:microsoft.com/office/officeart/2005/8/layout/hProcess9"/>
    <dgm:cxn modelId="{18ABEB0A-7708-4940-9D64-03346168CA37}" type="presParOf" srcId="{93BAF91F-B07A-450F-91E4-39DC5DDA0701}" destId="{F8F4E823-7DF9-42DF-93FF-63970D17C4D2}" srcOrd="5" destOrd="0" presId="urn:microsoft.com/office/officeart/2005/8/layout/hProcess9"/>
    <dgm:cxn modelId="{616894CC-F815-4EF8-AF2A-BBDDDC0F5A58}" type="presParOf" srcId="{93BAF91F-B07A-450F-91E4-39DC5DDA0701}" destId="{72CE4323-3AAC-416A-893F-91BBF9882071}" srcOrd="6" destOrd="0" presId="urn:microsoft.com/office/officeart/2005/8/layout/hProcess9"/>
    <dgm:cxn modelId="{94F7CC73-4900-4A58-9EE2-66968EBE3CA3}" type="presParOf" srcId="{93BAF91F-B07A-450F-91E4-39DC5DDA0701}" destId="{E55E8E1A-3140-4A47-940A-69E8B5160D73}" srcOrd="7" destOrd="0" presId="urn:microsoft.com/office/officeart/2005/8/layout/hProcess9"/>
    <dgm:cxn modelId="{8869EA90-B1FC-4CC2-83F0-437844BC9614}" type="presParOf" srcId="{93BAF91F-B07A-450F-91E4-39DC5DDA0701}" destId="{89E0D0B5-C7FD-4F7C-B813-5A672945F3DA}"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6DF1-862D-43F9-9DAB-137C1AC4DB26}">
      <dsp:nvSpPr>
        <dsp:cNvPr id="0" name=""/>
        <dsp:cNvSpPr/>
      </dsp:nvSpPr>
      <dsp:spPr>
        <a:xfrm>
          <a:off x="785295" y="0"/>
          <a:ext cx="8543688" cy="37525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3ACB7B-F588-477B-A305-6204B1B840FC}">
      <dsp:nvSpPr>
        <dsp:cNvPr id="0" name=""/>
        <dsp:cNvSpPr/>
      </dsp:nvSpPr>
      <dsp:spPr>
        <a:xfrm>
          <a:off x="2944" y="1125779"/>
          <a:ext cx="1772736" cy="1501039"/>
        </a:xfrm>
        <a:prstGeom prst="roundRect">
          <a:avLst/>
        </a:prstGeom>
        <a:blipFill rotWithShape="0">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endParaRPr lang="en-US" sz="6300" kern="1200" dirty="0"/>
        </a:p>
      </dsp:txBody>
      <dsp:txXfrm>
        <a:off x="76219" y="1199054"/>
        <a:ext cx="1626186" cy="1354489"/>
      </dsp:txXfrm>
    </dsp:sp>
    <dsp:sp modelId="{DE93375C-46AA-4D5D-88E1-28E0E1794CD8}">
      <dsp:nvSpPr>
        <dsp:cNvPr id="0" name=""/>
        <dsp:cNvSpPr/>
      </dsp:nvSpPr>
      <dsp:spPr>
        <a:xfrm>
          <a:off x="2071137" y="1125779"/>
          <a:ext cx="1772736" cy="1501039"/>
        </a:xfrm>
        <a:prstGeom prst="roundRect">
          <a:avLst/>
        </a:prstGeom>
        <a:blipFill rotWithShape="0">
          <a:blip xmlns:r="http://schemas.openxmlformats.org/officeDocument/2006/relationships" r:embed="rId2"/>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endParaRPr lang="en-US" sz="6300" kern="1200" dirty="0"/>
        </a:p>
      </dsp:txBody>
      <dsp:txXfrm>
        <a:off x="2144412" y="1199054"/>
        <a:ext cx="1626186" cy="1354489"/>
      </dsp:txXfrm>
    </dsp:sp>
    <dsp:sp modelId="{E5199A00-BEE3-41FA-9F0D-6025E14C5A83}">
      <dsp:nvSpPr>
        <dsp:cNvPr id="0" name=""/>
        <dsp:cNvSpPr/>
      </dsp:nvSpPr>
      <dsp:spPr>
        <a:xfrm>
          <a:off x="4139330" y="1125779"/>
          <a:ext cx="1772736" cy="1501039"/>
        </a:xfrm>
        <a:prstGeom prst="roundRect">
          <a:avLst/>
        </a:prstGeom>
        <a:blipFill rotWithShape="0">
          <a:blip xmlns:r="http://schemas.openxmlformats.org/officeDocument/2006/relationships" r:embed="rId3"/>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endParaRPr lang="en-US" sz="6300" kern="1200" dirty="0"/>
        </a:p>
      </dsp:txBody>
      <dsp:txXfrm>
        <a:off x="4212605" y="1199054"/>
        <a:ext cx="1626186" cy="1354489"/>
      </dsp:txXfrm>
    </dsp:sp>
    <dsp:sp modelId="{72CE4323-3AAC-416A-893F-91BBF9882071}">
      <dsp:nvSpPr>
        <dsp:cNvPr id="0" name=""/>
        <dsp:cNvSpPr/>
      </dsp:nvSpPr>
      <dsp:spPr>
        <a:xfrm>
          <a:off x="6207523" y="1125779"/>
          <a:ext cx="1772736" cy="1501039"/>
        </a:xfrm>
        <a:prstGeom prst="roundRect">
          <a:avLst/>
        </a:prstGeom>
        <a:blipFill rotWithShape="0">
          <a:blip xmlns:r="http://schemas.openxmlformats.org/officeDocument/2006/relationships" r:embed="rId4"/>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endParaRPr lang="en-US" sz="6300" kern="1200" dirty="0"/>
        </a:p>
      </dsp:txBody>
      <dsp:txXfrm>
        <a:off x="6280798" y="1199054"/>
        <a:ext cx="1626186" cy="1354489"/>
      </dsp:txXfrm>
    </dsp:sp>
    <dsp:sp modelId="{89E0D0B5-C7FD-4F7C-B813-5A672945F3DA}">
      <dsp:nvSpPr>
        <dsp:cNvPr id="0" name=""/>
        <dsp:cNvSpPr/>
      </dsp:nvSpPr>
      <dsp:spPr>
        <a:xfrm>
          <a:off x="8275716" y="1125779"/>
          <a:ext cx="1772736" cy="1501039"/>
        </a:xfrm>
        <a:prstGeom prst="roundRect">
          <a:avLst/>
        </a:prstGeom>
        <a:blipFill rotWithShape="0">
          <a:blip xmlns:r="http://schemas.openxmlformats.org/officeDocument/2006/relationships" r:embed="rId5"/>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endParaRPr lang="en-US" sz="6300" kern="1200" dirty="0"/>
        </a:p>
      </dsp:txBody>
      <dsp:txXfrm>
        <a:off x="8348991" y="1199054"/>
        <a:ext cx="1626186" cy="13544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11/23/2025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Graphs -&gt; Nodes, edges, weights (similar color = high capacity = hard to cut)</a:t>
            </a:r>
          </a:p>
          <a:p>
            <a:r>
              <a:rPr lang="en-US" dirty="0"/>
              <a:t>BFS finds the shortest path</a:t>
            </a:r>
          </a:p>
          <a:p>
            <a:r>
              <a:rPr lang="en-US" dirty="0"/>
              <a:t>FF + BFS = Edmonds-Karp</a:t>
            </a:r>
          </a:p>
          <a:p>
            <a:r>
              <a:rPr lang="en-US" dirty="0"/>
              <a:t>Graph Cut with Max-Flow/Min-Cut tells us that the max flow = min cut, so we know where to implement segmentation.</a:t>
            </a:r>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1967562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Google Sans Text"/>
              </a:rPr>
              <a:t>Speaker Notes on my pivot: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Google Sans Text"/>
              </a:rPr>
              <a:t>"The most critical part of the methodology is defining the edge capacities. If the weights are wrong, the cut will be wrong. Initially, I tried using simple subtraction between pixel intensities. It failed completely—the boundaries were too soft, and the segmentation 'leaked.' I pivoted to using an exponential decay function. This means if two pixels are slightly different, the capacity remains high, but if the difference increases even a little, the capacity drops to almost zero, forcing the hard cut boundary we need."</a:t>
            </a: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1631565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1966B-66AA-A6C0-CA20-C9311FDFF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83672-C604-7938-2EA1-D8DFC6984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F6355-0C7E-E8FD-7D0E-16158021F89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Google Sans Text"/>
              </a:rPr>
              <a:t>Speaker Notes on my pivot: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Google Sans Text"/>
              </a:rPr>
              <a:t>"The most critical part of the methodology is defining the edge capacities. If the weights are wrong, the cut will be wrong. Initially, I tried using simple subtraction between pixel intensities. It failed completely—the boundaries were too soft, and the segmentation 'leaked.' I pivoted to using an exponential decay function. This means if two pixels are slightly different, the capacity remains high, but if the difference increases even a little, the capacity drops to almost zero, forcing the hard cut boundary we need."</a:t>
            </a: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9646E4AD-DEEC-A51E-81D9-3886DC5A1927}"/>
              </a:ext>
            </a:extLst>
          </p:cNvPr>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220975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dirty="0"/>
          </a:p>
        </p:txBody>
      </p:sp>
    </p:spTree>
    <p:extLst>
      <p:ext uri="{BB962C8B-B14F-4D97-AF65-F5344CB8AC3E}">
        <p14:creationId xmlns:p14="http://schemas.microsoft.com/office/powerpoint/2010/main" val="230473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gsu-ds/graph-cut-imaging"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a:t>Everything is a graph</a:t>
            </a:r>
          </a:p>
        </p:txBody>
      </p:sp>
      <p:sp>
        <p:nvSpPr>
          <p:cNvPr id="2" name="TextBox 1">
            <a:extLst>
              <a:ext uri="{FF2B5EF4-FFF2-40B4-BE49-F238E27FC236}">
                <a16:creationId xmlns:a16="http://schemas.microsoft.com/office/drawing/2014/main" id="{53FDB361-725C-3F26-A7E6-418A980A6468}"/>
              </a:ext>
            </a:extLst>
          </p:cNvPr>
          <p:cNvSpPr txBox="1"/>
          <p:nvPr/>
        </p:nvSpPr>
        <p:spPr>
          <a:xfrm>
            <a:off x="7426960" y="5486400"/>
            <a:ext cx="4765040" cy="923330"/>
          </a:xfrm>
          <a:prstGeom prst="rect">
            <a:avLst/>
          </a:prstGeom>
          <a:noFill/>
        </p:spPr>
        <p:txBody>
          <a:bodyPr wrap="square" rtlCol="0">
            <a:spAutoFit/>
          </a:bodyPr>
          <a:lstStyle/>
          <a:p>
            <a:r>
              <a:rPr lang="en-US" dirty="0"/>
              <a:t>Joshua Piña</a:t>
            </a:r>
          </a:p>
          <a:p>
            <a:r>
              <a:rPr lang="en-US" dirty="0"/>
              <a:t>CSC 4520: Design &amp; Analysis of Algorithms</a:t>
            </a:r>
          </a:p>
          <a:p>
            <a:r>
              <a:rPr lang="en-US" dirty="0"/>
              <a:t>Data Science, CS Department, GSU</a:t>
            </a:r>
          </a:p>
        </p:txBody>
      </p:sp>
    </p:spTree>
    <p:extLst>
      <p:ext uri="{BB962C8B-B14F-4D97-AF65-F5344CB8AC3E}">
        <p14:creationId xmlns:p14="http://schemas.microsoft.com/office/powerpoint/2010/main" val="95441024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D4C6-ABF9-D8E1-9F73-FE5EF019209B}"/>
              </a:ext>
            </a:extLst>
          </p:cNvPr>
          <p:cNvSpPr>
            <a:spLocks noGrp="1"/>
          </p:cNvSpPr>
          <p:nvPr>
            <p:ph type="title"/>
          </p:nvPr>
        </p:nvSpPr>
        <p:spPr/>
        <p:txBody>
          <a:bodyPr/>
          <a:lstStyle/>
          <a:p>
            <a:r>
              <a:rPr lang="en-US" dirty="0"/>
              <a:t>Problem Formulation</a:t>
            </a:r>
          </a:p>
        </p:txBody>
      </p:sp>
    </p:spTree>
    <p:extLst>
      <p:ext uri="{BB962C8B-B14F-4D97-AF65-F5344CB8AC3E}">
        <p14:creationId xmlns:p14="http://schemas.microsoft.com/office/powerpoint/2010/main" val="176570670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F227-498B-3212-7640-BB9B5F053A95}"/>
              </a:ext>
            </a:extLst>
          </p:cNvPr>
          <p:cNvSpPr>
            <a:spLocks noGrp="1"/>
          </p:cNvSpPr>
          <p:nvPr>
            <p:ph type="title"/>
          </p:nvPr>
        </p:nvSpPr>
        <p:spPr/>
        <p:txBody>
          <a:bodyPr/>
          <a:lstStyle/>
          <a:p>
            <a:r>
              <a:rPr lang="en-US" dirty="0"/>
              <a:t>Problem formulation</a:t>
            </a:r>
          </a:p>
        </p:txBody>
      </p:sp>
      <p:sp>
        <p:nvSpPr>
          <p:cNvPr id="5" name="Slide Number Placeholder 4">
            <a:extLst>
              <a:ext uri="{FF2B5EF4-FFF2-40B4-BE49-F238E27FC236}">
                <a16:creationId xmlns:a16="http://schemas.microsoft.com/office/drawing/2014/main" id="{0897C3A6-35AF-E503-28D6-0B8C2E3320CC}"/>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7" name="Rectangle 2">
            <a:extLst>
              <a:ext uri="{FF2B5EF4-FFF2-40B4-BE49-F238E27FC236}">
                <a16:creationId xmlns:a16="http://schemas.microsoft.com/office/drawing/2014/main" id="{1A347CD6-C5AF-FB71-D30D-915CE349E211}"/>
              </a:ext>
            </a:extLst>
          </p:cNvPr>
          <p:cNvSpPr>
            <a:spLocks noGrp="1" noChangeArrowheads="1"/>
          </p:cNvSpPr>
          <p:nvPr>
            <p:ph sz="quarter" idx="14"/>
          </p:nvPr>
        </p:nvSpPr>
        <p:spPr bwMode="auto">
          <a:xfrm>
            <a:off x="893064" y="1999251"/>
            <a:ext cx="9887828"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Graph Construction G=(V, E):</a:t>
            </a:r>
            <a:endParaRPr kumimoji="0" lang="en-US" altLang="en-US" sz="1800" b="0" i="0" u="none" strike="noStrike" cap="none" normalizeH="0" baseline="0" dirty="0">
              <a:ln>
                <a:noFill/>
              </a:ln>
              <a:solidFill>
                <a:schemeClr val="tx1"/>
              </a:solidFill>
              <a:effectLst/>
              <a:latin typeface="Avenir Next LT Pro Light (Body)"/>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Vertices (V):</a:t>
            </a:r>
            <a:r>
              <a:rPr kumimoji="0" lang="en-US" altLang="en-US" sz="1800" b="0" i="0" u="none" strike="noStrike" cap="none" normalizeH="0" baseline="0" dirty="0">
                <a:ln>
                  <a:noFill/>
                </a:ln>
                <a:solidFill>
                  <a:schemeClr val="tx1"/>
                </a:solidFill>
                <a:effectLst/>
                <a:latin typeface="Avenir Next LT Pro Light (Body)"/>
              </a:rPr>
              <a:t> Every image pixel becomes a node.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Terminals:</a:t>
            </a:r>
            <a:r>
              <a:rPr kumimoji="0" lang="en-US" altLang="en-US" sz="1800" b="0" i="0" u="none" strike="noStrike" cap="none" normalizeH="0" baseline="0" dirty="0">
                <a:ln>
                  <a:noFill/>
                </a:ln>
                <a:solidFill>
                  <a:schemeClr val="tx1"/>
                </a:solidFill>
                <a:effectLst/>
                <a:latin typeface="Avenir Next LT Pro Light (Body)"/>
              </a:rPr>
              <a:t> Two special nodes added: Source (s) representing the object, Sink (t) representing the background.</a:t>
            </a:r>
            <a:br>
              <a:rPr kumimoji="0" lang="en-US" altLang="en-US" sz="1800" b="0" i="0" u="none" strike="noStrike" cap="none" normalizeH="0" baseline="0" dirty="0">
                <a:ln>
                  <a:noFill/>
                </a:ln>
                <a:solidFill>
                  <a:schemeClr val="tx1"/>
                </a:solidFill>
                <a:effectLst/>
                <a:latin typeface="Avenir Next LT Pro Light (Body)"/>
              </a:rPr>
            </a:br>
            <a:endParaRPr kumimoji="0" lang="en-US" altLang="en-US" sz="1800" b="0" i="0" u="none" strike="noStrike" cap="none" normalizeH="0" baseline="0" dirty="0">
              <a:ln>
                <a:noFill/>
              </a:ln>
              <a:solidFill>
                <a:schemeClr val="tx1"/>
              </a:solidFill>
              <a:effectLst/>
              <a:latin typeface="Avenir Next LT Pro Light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Edge Definitions (E):</a:t>
            </a:r>
            <a:endParaRPr kumimoji="0" lang="en-US" altLang="en-US" sz="1800" b="0" i="0" u="none" strike="noStrike" cap="none" normalizeH="0" baseline="0" dirty="0">
              <a:ln>
                <a:noFill/>
              </a:ln>
              <a:solidFill>
                <a:schemeClr val="tx1"/>
              </a:solidFill>
              <a:effectLst/>
              <a:latin typeface="Avenir Next LT Pro Light (Body)"/>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T-links (Terminal links):</a:t>
            </a:r>
            <a:r>
              <a:rPr kumimoji="0" lang="en-US" altLang="en-US" sz="1800" b="0" i="0" u="none" strike="noStrike" cap="none" normalizeH="0" baseline="0" dirty="0">
                <a:ln>
                  <a:noFill/>
                </a:ln>
                <a:solidFill>
                  <a:schemeClr val="tx1"/>
                </a:solidFill>
                <a:effectLst/>
                <a:latin typeface="Avenir Next LT Pro Light (Body)"/>
              </a:rPr>
              <a:t> Connect pixels to s or t. Represent the </a:t>
            </a:r>
            <a:r>
              <a:rPr kumimoji="0" lang="en-US" altLang="en-US" sz="1800" b="0" i="1" u="none" strike="noStrike" cap="none" normalizeH="0" baseline="0" dirty="0">
                <a:ln>
                  <a:noFill/>
                </a:ln>
                <a:solidFill>
                  <a:schemeClr val="tx1"/>
                </a:solidFill>
                <a:effectLst/>
                <a:latin typeface="Avenir Next LT Pro Light (Body)"/>
              </a:rPr>
              <a:t>likelihood</a:t>
            </a:r>
            <a:r>
              <a:rPr kumimoji="0" lang="en-US" altLang="en-US" sz="1800" b="0" i="0" u="none" strike="noStrike" cap="none" normalizeH="0" baseline="0" dirty="0">
                <a:ln>
                  <a:noFill/>
                </a:ln>
                <a:solidFill>
                  <a:schemeClr val="tx1"/>
                </a:solidFill>
                <a:effectLst/>
                <a:latin typeface="Avenir Next LT Pro Light (Body)"/>
              </a:rPr>
              <a:t> of a pixel belonging to foreground or background.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N-links (Neighbor links):</a:t>
            </a:r>
            <a:r>
              <a:rPr kumimoji="0" lang="en-US" altLang="en-US" sz="1800" b="0" i="0" u="none" strike="noStrike" cap="none" normalizeH="0" baseline="0" dirty="0">
                <a:ln>
                  <a:noFill/>
                </a:ln>
                <a:solidFill>
                  <a:schemeClr val="tx1"/>
                </a:solidFill>
                <a:effectLst/>
                <a:latin typeface="Avenir Next LT Pro Light (Body)"/>
              </a:rPr>
              <a:t> Connect adjacent pixels (4-connectivity or 8-connectivity). Represent pixel </a:t>
            </a:r>
            <a:r>
              <a:rPr kumimoji="0" lang="en-US" altLang="en-US" sz="1800" b="0" i="1" u="none" strike="noStrike" cap="none" normalizeH="0" baseline="0" dirty="0">
                <a:ln>
                  <a:noFill/>
                </a:ln>
                <a:solidFill>
                  <a:schemeClr val="tx1"/>
                </a:solidFill>
                <a:effectLst/>
                <a:latin typeface="Avenir Next LT Pro Light (Body)"/>
              </a:rPr>
              <a:t>similarity</a:t>
            </a:r>
            <a:r>
              <a:rPr kumimoji="0" lang="en-US" altLang="en-US" sz="1800" b="0" i="0" u="none" strike="noStrike" cap="none" normalizeH="0" baseline="0" dirty="0">
                <a:ln>
                  <a:noFill/>
                </a:ln>
                <a:solidFill>
                  <a:schemeClr val="tx1"/>
                </a:solidFill>
                <a:effectLst/>
                <a:latin typeface="Avenir Next LT Pro Light (Body)"/>
              </a:rPr>
              <a:t>.</a:t>
            </a:r>
            <a:br>
              <a:rPr kumimoji="0" lang="en-US" altLang="en-US" sz="1800" b="0" i="0" u="none" strike="noStrike" cap="none" normalizeH="0" baseline="0" dirty="0">
                <a:ln>
                  <a:noFill/>
                </a:ln>
                <a:solidFill>
                  <a:schemeClr val="tx1"/>
                </a:solidFill>
                <a:effectLst/>
                <a:latin typeface="Avenir Next LT Pro Light (Body)"/>
              </a:rPr>
            </a:br>
            <a:endParaRPr kumimoji="0" lang="en-US" altLang="en-US" sz="1800" b="0" i="0" u="none" strike="noStrike" cap="none" normalizeH="0" baseline="0" dirty="0">
              <a:ln>
                <a:noFill/>
              </a:ln>
              <a:solidFill>
                <a:schemeClr val="tx1"/>
              </a:solidFill>
              <a:effectLst/>
              <a:latin typeface="Avenir Next LT Pro Light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Goal:</a:t>
            </a:r>
            <a:r>
              <a:rPr kumimoji="0" lang="en-US" altLang="en-US" sz="1800" b="0" i="0" u="none" strike="noStrike" cap="none" normalizeH="0" baseline="0" dirty="0">
                <a:ln>
                  <a:noFill/>
                </a:ln>
                <a:solidFill>
                  <a:schemeClr val="tx1"/>
                </a:solidFill>
                <a:effectLst/>
                <a:latin typeface="Avenir Next LT Pro Light (Body)"/>
              </a:rPr>
              <a:t> Find the Minimum Cut that separates s from t, partitioning the image nodes.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venir Next LT Pro Light (Body)"/>
            </a:endParaRPr>
          </a:p>
        </p:txBody>
      </p:sp>
    </p:spTree>
    <p:extLst>
      <p:ext uri="{BB962C8B-B14F-4D97-AF65-F5344CB8AC3E}">
        <p14:creationId xmlns:p14="http://schemas.microsoft.com/office/powerpoint/2010/main" val="224113507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74225-5F8F-8647-343F-1D6F0E3D4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2314D-74C0-C6C2-FAA6-1A79EB57319C}"/>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316033207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5318B-3D4D-8BB9-0571-3BB848D0EF27}"/>
              </a:ext>
            </a:extLst>
          </p:cNvPr>
          <p:cNvSpPr>
            <a:spLocks noGrp="1"/>
          </p:cNvSpPr>
          <p:nvPr>
            <p:ph type="title"/>
          </p:nvPr>
        </p:nvSpPr>
        <p:spPr/>
        <p:txBody>
          <a:bodyPr anchor="b">
            <a:normAutofit/>
          </a:bodyPr>
          <a:lstStyle/>
          <a:p>
            <a:r>
              <a:rPr lang="en-US" dirty="0"/>
              <a:t>methodology</a:t>
            </a:r>
          </a:p>
        </p:txBody>
      </p:sp>
      <p:sp>
        <p:nvSpPr>
          <p:cNvPr id="10" name="Slide Number Placeholder 3">
            <a:extLst>
              <a:ext uri="{FF2B5EF4-FFF2-40B4-BE49-F238E27FC236}">
                <a16:creationId xmlns:a16="http://schemas.microsoft.com/office/drawing/2014/main" id="{FF75ACA6-AAAD-9916-6362-60F41C23342B}"/>
              </a:ext>
            </a:extLst>
          </p:cNvPr>
          <p:cNvSpPr>
            <a:spLocks noGrp="1"/>
          </p:cNvSpPr>
          <p:nvPr>
            <p:ph type="sldNum" sz="quarter" idx="12"/>
          </p:nvPr>
        </p:nvSpPr>
        <p:spPr/>
        <p:txBody>
          <a:bodyPr/>
          <a:lstStyle/>
          <a:p>
            <a:pPr>
              <a:spcAft>
                <a:spcPts val="600"/>
              </a:spcAft>
            </a:pPr>
            <a:fld id="{B5CEABB6-07DC-46E8-9B57-56EC44A396E5}" type="slidenum">
              <a:rPr lang="en-US" smtClean="0"/>
              <a:pPr>
                <a:spcAft>
                  <a:spcPts val="600"/>
                </a:spcAft>
              </a:pPr>
              <a:t>13</a:t>
            </a:fld>
            <a:endParaRPr lang="en-US"/>
          </a:p>
        </p:txBody>
      </p:sp>
      <p:pic>
        <p:nvPicPr>
          <p:cNvPr id="28" name="Picture 27">
            <a:extLst>
              <a:ext uri="{FF2B5EF4-FFF2-40B4-BE49-F238E27FC236}">
                <a16:creationId xmlns:a16="http://schemas.microsoft.com/office/drawing/2014/main" id="{27E36F02-96E9-4CD5-6CFF-7DA16D43B3CD}"/>
              </a:ext>
            </a:extLst>
          </p:cNvPr>
          <p:cNvPicPr>
            <a:picLocks noChangeAspect="1"/>
          </p:cNvPicPr>
          <p:nvPr/>
        </p:nvPicPr>
        <p:blipFill>
          <a:blip r:embed="rId2"/>
          <a:stretch>
            <a:fillRect/>
          </a:stretch>
        </p:blipFill>
        <p:spPr>
          <a:xfrm>
            <a:off x="1133333" y="1670439"/>
            <a:ext cx="8566252" cy="4576183"/>
          </a:xfrm>
          <a:prstGeom prst="rect">
            <a:avLst/>
          </a:prstGeom>
        </p:spPr>
      </p:pic>
    </p:spTree>
    <p:extLst>
      <p:ext uri="{BB962C8B-B14F-4D97-AF65-F5344CB8AC3E}">
        <p14:creationId xmlns:p14="http://schemas.microsoft.com/office/powerpoint/2010/main" val="262807849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6F414-3444-22E5-42C0-8F9A76E1FCCB}"/>
              </a:ext>
            </a:extLst>
          </p:cNvPr>
          <p:cNvSpPr>
            <a:spLocks noGrp="1"/>
          </p:cNvSpPr>
          <p:nvPr>
            <p:ph type="title"/>
          </p:nvPr>
        </p:nvSpPr>
        <p:spPr/>
        <p:txBody>
          <a:bodyPr/>
          <a:lstStyle/>
          <a:p>
            <a:r>
              <a:rPr lang="en-US" dirty="0"/>
              <a:t>Methodology</a:t>
            </a:r>
          </a:p>
        </p:txBody>
      </p:sp>
      <p:sp>
        <p:nvSpPr>
          <p:cNvPr id="5" name="Slide Number Placeholder 4">
            <a:extLst>
              <a:ext uri="{FF2B5EF4-FFF2-40B4-BE49-F238E27FC236}">
                <a16:creationId xmlns:a16="http://schemas.microsoft.com/office/drawing/2014/main" id="{FD32EFBF-2030-4D26-DAA9-2FD7D3938D19}"/>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6" name="Rectangle 1">
            <a:extLst>
              <a:ext uri="{FF2B5EF4-FFF2-40B4-BE49-F238E27FC236}">
                <a16:creationId xmlns:a16="http://schemas.microsoft.com/office/drawing/2014/main" id="{28CEEB47-4791-6F26-6DA8-0F9F1307EED3}"/>
              </a:ext>
            </a:extLst>
          </p:cNvPr>
          <p:cNvSpPr>
            <a:spLocks noGrp="1" noChangeArrowheads="1"/>
          </p:cNvSpPr>
          <p:nvPr>
            <p:ph sz="quarter" idx="14"/>
          </p:nvPr>
        </p:nvSpPr>
        <p:spPr bwMode="auto">
          <a:xfrm>
            <a:off x="556055" y="1614836"/>
            <a:ext cx="4621427" cy="530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The Challenge:</a:t>
            </a:r>
            <a:r>
              <a:rPr kumimoji="0" lang="en-US" altLang="en-US" sz="1800" b="0" i="0" u="none" strike="noStrike" cap="none" normalizeH="0" baseline="0" dirty="0">
                <a:ln>
                  <a:noFill/>
                </a:ln>
                <a:solidFill>
                  <a:schemeClr val="tx1"/>
                </a:solidFill>
                <a:effectLst/>
                <a:latin typeface="Avenir Next LT Pro Light (Body)"/>
              </a:rPr>
              <a:t> Defining pixel/node similarity mathematically to create strong boundaries.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venir Next LT Pro Light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Initial Approach (Failed):</a:t>
            </a:r>
            <a:r>
              <a:rPr kumimoji="0" lang="en-US" altLang="en-US" sz="1800" b="0" i="0" u="none" strike="noStrike" cap="none" normalizeH="0" baseline="0" dirty="0">
                <a:ln>
                  <a:noFill/>
                </a:ln>
                <a:solidFill>
                  <a:schemeClr val="tx1"/>
                </a:solidFill>
                <a:effectLst/>
                <a:latin typeface="Avenir Next LT Pro Light (Body)"/>
              </a:rPr>
              <a:t> Using simple intensity differences (e.g., |</a:t>
            </a:r>
            <a:r>
              <a:rPr kumimoji="0" lang="en-US" altLang="en-US" sz="1800" b="0" i="0" u="none" strike="noStrike" cap="none" normalizeH="0" baseline="0" dirty="0" err="1">
                <a:ln>
                  <a:noFill/>
                </a:ln>
                <a:solidFill>
                  <a:schemeClr val="tx1"/>
                </a:solidFill>
                <a:effectLst/>
                <a:latin typeface="Avenir Next LT Pro Light (Body)"/>
              </a:rPr>
              <a:t>px_A</a:t>
            </a:r>
            <a:r>
              <a:rPr kumimoji="0" lang="en-US" altLang="en-US" sz="1800" b="0" i="0" u="none" strike="noStrike" cap="none" normalizeH="0" baseline="0" dirty="0">
                <a:ln>
                  <a:noFill/>
                </a:ln>
                <a:solidFill>
                  <a:schemeClr val="tx1"/>
                </a:solidFill>
                <a:effectLst/>
                <a:latin typeface="Avenir Next LT Pro Light (Body)"/>
              </a:rPr>
              <a:t> - </a:t>
            </a:r>
            <a:r>
              <a:rPr kumimoji="0" lang="en-US" altLang="en-US" sz="1800" b="0" i="0" u="none" strike="noStrike" cap="none" normalizeH="0" baseline="0" dirty="0" err="1">
                <a:ln>
                  <a:noFill/>
                </a:ln>
                <a:solidFill>
                  <a:schemeClr val="tx1"/>
                </a:solidFill>
                <a:effectLst/>
                <a:latin typeface="Avenir Next LT Pro Light (Body)"/>
              </a:rPr>
              <a:t>px_B</a:t>
            </a:r>
            <a:r>
              <a:rPr kumimoji="0" lang="en-US" altLang="en-US" sz="1800" b="0" i="0" u="none" strike="noStrike" cap="none" normalizeH="0" baseline="0" dirty="0">
                <a:ln>
                  <a:noFill/>
                </a:ln>
                <a:solidFill>
                  <a:schemeClr val="tx1"/>
                </a:solidFill>
                <a:effectLst/>
                <a:latin typeface="Avenir Next LT Pro Light (Body)"/>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Avenir Next LT Pro Light (Body)"/>
              </a:rPr>
              <a:t>Resulted in weak boundaries and "leaky" segmentations.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venir Next LT Pro Light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Next Approach (The Solution?):</a:t>
            </a:r>
            <a:r>
              <a:rPr kumimoji="0" lang="en-US" altLang="en-US" sz="1800" b="0" i="0" u="none" strike="noStrike" cap="none" normalizeH="0" baseline="0" dirty="0">
                <a:ln>
                  <a:noFill/>
                </a:ln>
                <a:solidFill>
                  <a:schemeClr val="tx1"/>
                </a:solidFill>
                <a:effectLst/>
                <a:latin typeface="Avenir Next LT Pro Light (Body)"/>
              </a:rPr>
              <a:t> Exponential Decay Function.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venir Next LT Pro Light (Body)"/>
              </a:rPr>
              <a:t>Capacities drop sharply as intensity differences increase.</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800" dirty="0">
                <a:latin typeface="Avenir Next LT Pro Light (Body)"/>
              </a:rPr>
              <a:t>This allows for soft labels that can improve accuracy and reduce noise.</a:t>
            </a:r>
            <a:endParaRPr kumimoji="0" lang="en-US" altLang="en-US" sz="1800" b="0" i="0" u="none" strike="noStrike" cap="none" normalizeH="0" baseline="0" dirty="0">
              <a:ln>
                <a:noFill/>
              </a:ln>
              <a:solidFill>
                <a:schemeClr val="tx1"/>
              </a:solidFill>
              <a:effectLst/>
              <a:latin typeface="Avenir Next LT Pro Light (Body)"/>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venir Next LT Pro Light (Body)"/>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venir Next LT Pro Light (Body)"/>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venir Next LT Pro Light (Body)"/>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venir Next LT Pro Light (Body)"/>
            </a:endParaRPr>
          </a:p>
        </p:txBody>
      </p:sp>
      <p:pic>
        <p:nvPicPr>
          <p:cNvPr id="10" name="Picture 9">
            <a:extLst>
              <a:ext uri="{FF2B5EF4-FFF2-40B4-BE49-F238E27FC236}">
                <a16:creationId xmlns:a16="http://schemas.microsoft.com/office/drawing/2014/main" id="{741B8FC5-6F91-0391-A745-39A8DF1AA1E7}"/>
              </a:ext>
            </a:extLst>
          </p:cNvPr>
          <p:cNvPicPr>
            <a:picLocks noChangeAspect="1"/>
          </p:cNvPicPr>
          <p:nvPr/>
        </p:nvPicPr>
        <p:blipFill>
          <a:blip r:embed="rId3"/>
          <a:stretch>
            <a:fillRect/>
          </a:stretch>
        </p:blipFill>
        <p:spPr>
          <a:xfrm>
            <a:off x="5972537" y="1399032"/>
            <a:ext cx="5325701" cy="3929722"/>
          </a:xfrm>
          <a:prstGeom prst="rect">
            <a:avLst/>
          </a:prstGeom>
        </p:spPr>
      </p:pic>
    </p:spTree>
    <p:extLst>
      <p:ext uri="{BB962C8B-B14F-4D97-AF65-F5344CB8AC3E}">
        <p14:creationId xmlns:p14="http://schemas.microsoft.com/office/powerpoint/2010/main" val="189325802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17471-5868-B521-23E9-85D3E1323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9D17D-9C15-2A5E-697C-A95B65FF4515}"/>
              </a:ext>
            </a:extLst>
          </p:cNvPr>
          <p:cNvSpPr>
            <a:spLocks noGrp="1"/>
          </p:cNvSpPr>
          <p:nvPr>
            <p:ph type="title"/>
          </p:nvPr>
        </p:nvSpPr>
        <p:spPr/>
        <p:txBody>
          <a:bodyPr/>
          <a:lstStyle/>
          <a:p>
            <a:r>
              <a:rPr lang="en-US" dirty="0"/>
              <a:t>Methodology</a:t>
            </a:r>
          </a:p>
        </p:txBody>
      </p:sp>
      <p:sp>
        <p:nvSpPr>
          <p:cNvPr id="5" name="Slide Number Placeholder 4">
            <a:extLst>
              <a:ext uri="{FF2B5EF4-FFF2-40B4-BE49-F238E27FC236}">
                <a16:creationId xmlns:a16="http://schemas.microsoft.com/office/drawing/2014/main" id="{41FA26E6-FEFB-8D0C-F28A-BB77AF28A9D2}"/>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8" name="Picture 7">
            <a:extLst>
              <a:ext uri="{FF2B5EF4-FFF2-40B4-BE49-F238E27FC236}">
                <a16:creationId xmlns:a16="http://schemas.microsoft.com/office/drawing/2014/main" id="{A2164E69-4137-36B5-83C6-7E1094BF686B}"/>
              </a:ext>
            </a:extLst>
          </p:cNvPr>
          <p:cNvPicPr>
            <a:picLocks noChangeAspect="1"/>
          </p:cNvPicPr>
          <p:nvPr/>
        </p:nvPicPr>
        <p:blipFill>
          <a:blip r:embed="rId3"/>
          <a:stretch>
            <a:fillRect/>
          </a:stretch>
        </p:blipFill>
        <p:spPr>
          <a:xfrm>
            <a:off x="6095651" y="2145352"/>
            <a:ext cx="5785729" cy="2348126"/>
          </a:xfrm>
          <a:prstGeom prst="rect">
            <a:avLst/>
          </a:prstGeom>
        </p:spPr>
      </p:pic>
      <p:sp>
        <p:nvSpPr>
          <p:cNvPr id="4" name="Rectangle 2">
            <a:extLst>
              <a:ext uri="{FF2B5EF4-FFF2-40B4-BE49-F238E27FC236}">
                <a16:creationId xmlns:a16="http://schemas.microsoft.com/office/drawing/2014/main" id="{32EAD4F1-8B78-CD2F-AB69-99146033FC55}"/>
              </a:ext>
            </a:extLst>
          </p:cNvPr>
          <p:cNvSpPr>
            <a:spLocks noGrp="1" noChangeArrowheads="1"/>
          </p:cNvSpPr>
          <p:nvPr>
            <p:ph sz="quarter" idx="14"/>
          </p:nvPr>
        </p:nvSpPr>
        <p:spPr bwMode="auto">
          <a:xfrm>
            <a:off x="508977" y="1520222"/>
            <a:ext cx="5586674"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Next LT Pro Light (Body)"/>
              </a:rPr>
              <a:t>The Edmonds-Karp Algorithm</a:t>
            </a:r>
            <a:br>
              <a:rPr kumimoji="0" lang="en-US" altLang="en-US" sz="1800" b="0" i="0" u="none" strike="noStrike" cap="none" normalizeH="0" baseline="0" dirty="0">
                <a:ln>
                  <a:noFill/>
                </a:ln>
                <a:solidFill>
                  <a:schemeClr val="tx1"/>
                </a:solidFill>
                <a:effectLst/>
                <a:latin typeface="Avenir Next LT Pro Light (Body)"/>
              </a:rPr>
            </a:br>
            <a:endParaRPr kumimoji="0" lang="en-US" altLang="en-US" sz="1800" b="0" i="0" u="none" strike="noStrike" cap="none" normalizeH="0" baseline="0" dirty="0">
              <a:ln>
                <a:noFill/>
              </a:ln>
              <a:solidFill>
                <a:schemeClr val="tx1"/>
              </a:solidFill>
              <a:effectLst/>
              <a:latin typeface="Avenir Next LT Pro Light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Theoretical Basis:</a:t>
            </a:r>
            <a:r>
              <a:rPr kumimoji="0" lang="en-US" altLang="en-US" sz="1800" b="0" i="0" u="none" strike="noStrike" cap="none" normalizeH="0" baseline="0" dirty="0">
                <a:ln>
                  <a:noFill/>
                </a:ln>
                <a:solidFill>
                  <a:schemeClr val="tx1"/>
                </a:solidFill>
                <a:effectLst/>
                <a:latin typeface="Avenir Next LT Pro Light (Body)"/>
              </a:rPr>
              <a:t> Max-Flow Min-Cut Theorem.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venir Next LT Pro Light (Body)"/>
              </a:rPr>
              <a:t>We find the max flow to identify the min cut (the object boundary).</a:t>
            </a:r>
            <a:br>
              <a:rPr kumimoji="0" lang="en-US" altLang="en-US" sz="1800" b="0" i="0" u="none" strike="noStrike" cap="none" normalizeH="0" baseline="0" dirty="0">
                <a:ln>
                  <a:noFill/>
                </a:ln>
                <a:solidFill>
                  <a:schemeClr val="tx1"/>
                </a:solidFill>
                <a:effectLst/>
                <a:latin typeface="Avenir Next LT Pro Light (Body)"/>
              </a:rPr>
            </a:br>
            <a:endParaRPr kumimoji="0" lang="en-US" altLang="en-US" sz="1800" b="0" i="0" u="none" strike="noStrike" cap="none" normalizeH="0" baseline="0" dirty="0">
              <a:ln>
                <a:noFill/>
              </a:ln>
              <a:solidFill>
                <a:schemeClr val="tx1"/>
              </a:solidFill>
              <a:effectLst/>
              <a:latin typeface="Avenir Next LT Pro Light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Implementation:</a:t>
            </a:r>
            <a:r>
              <a:rPr kumimoji="0" lang="en-US" altLang="en-US" sz="1800" b="0" i="0" u="none" strike="noStrike" cap="none" normalizeH="0" baseline="0" dirty="0">
                <a:ln>
                  <a:noFill/>
                </a:ln>
                <a:solidFill>
                  <a:schemeClr val="tx1"/>
                </a:solidFill>
                <a:effectLst/>
                <a:latin typeface="Avenir Next LT Pro Light (Body)"/>
              </a:rPr>
              <a:t> Edmonds-Karp.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venir Next LT Pro Light (Body)"/>
              </a:rPr>
              <a:t>Uses </a:t>
            </a:r>
            <a:r>
              <a:rPr kumimoji="0" lang="en-US" altLang="en-US" sz="1800" b="1" i="0" u="none" strike="noStrike" cap="none" normalizeH="0" baseline="0" dirty="0">
                <a:ln>
                  <a:noFill/>
                </a:ln>
                <a:solidFill>
                  <a:schemeClr val="tx1"/>
                </a:solidFill>
                <a:effectLst/>
                <a:latin typeface="Avenir Next LT Pro Light (Body)"/>
              </a:rPr>
              <a:t>Breadth-First Search (BFS)</a:t>
            </a:r>
            <a:r>
              <a:rPr kumimoji="0" lang="en-US" altLang="en-US" sz="1800" b="0" i="0" u="none" strike="noStrike" cap="none" normalizeH="0" baseline="0" dirty="0">
                <a:ln>
                  <a:noFill/>
                </a:ln>
                <a:solidFill>
                  <a:schemeClr val="tx1"/>
                </a:solidFill>
                <a:effectLst/>
                <a:latin typeface="Avenir Next LT Pro Light (Body)"/>
              </a:rPr>
              <a:t> to find the shortest augmenting path in the residual graph at each step.</a:t>
            </a:r>
            <a:br>
              <a:rPr kumimoji="0" lang="en-US" altLang="en-US" sz="1800" b="0" i="0" u="none" strike="noStrike" cap="none" normalizeH="0" baseline="0" dirty="0">
                <a:ln>
                  <a:noFill/>
                </a:ln>
                <a:solidFill>
                  <a:schemeClr val="tx1"/>
                </a:solidFill>
                <a:effectLst/>
                <a:latin typeface="Avenir Next LT Pro Light (Body)"/>
              </a:rPr>
            </a:br>
            <a:endParaRPr kumimoji="0" lang="en-US" altLang="en-US" sz="1800" b="0" i="0" u="none" strike="noStrike" cap="none" normalizeH="0" baseline="0" dirty="0">
              <a:ln>
                <a:noFill/>
              </a:ln>
              <a:solidFill>
                <a:schemeClr val="tx1"/>
              </a:solidFill>
              <a:effectLst/>
              <a:latin typeface="Avenir Next LT Pro Light (Bod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venir Next LT Pro Light (Body)"/>
              </a:rPr>
              <a:t>Process:</a:t>
            </a:r>
            <a:endParaRPr kumimoji="0" lang="en-US" altLang="en-US" sz="1800" b="0" i="0" u="none" strike="noStrike" cap="none" normalizeH="0" baseline="0" dirty="0">
              <a:ln>
                <a:noFill/>
              </a:ln>
              <a:solidFill>
                <a:schemeClr val="tx1"/>
              </a:solidFill>
              <a:effectLst/>
              <a:latin typeface="Avenir Next LT Pro Light (Body)"/>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venir Next LT Pro Light (Body)"/>
              </a:rPr>
              <a:t>Initialize flow to 0.</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Avenir Next LT Pro Light (Body)"/>
              </a:rPr>
              <a:t>While there is an augmenting path from s to t (found via BFS):</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chemeClr val="tx1"/>
                </a:solidFill>
                <a:effectLst/>
                <a:latin typeface="Avenir Next LT Pro Light (Body)"/>
              </a:rPr>
              <a:t>Push maximum possible flow along that path.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chemeClr val="tx1"/>
                </a:solidFill>
                <a:effectLst/>
                <a:latin typeface="Avenir Next LT Pro Light (Body)"/>
              </a:rPr>
              <a:t>Update residual graph.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venir Next LT Pro Light (Body)"/>
            </a:endParaRPr>
          </a:p>
        </p:txBody>
      </p:sp>
    </p:spTree>
    <p:extLst>
      <p:ext uri="{BB962C8B-B14F-4D97-AF65-F5344CB8AC3E}">
        <p14:creationId xmlns:p14="http://schemas.microsoft.com/office/powerpoint/2010/main" val="231542810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0C10-ADEB-89E6-5E6B-8C16A248BDA7}"/>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333077450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Results</a:t>
            </a:r>
            <a:endParaRPr lang="en-ZA" dirty="0"/>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08679" y="1474309"/>
            <a:ext cx="11541507" cy="3664850"/>
          </a:xfrm>
        </p:spPr>
        <p:txBody>
          <a:bodyPr>
            <a:normAutofit/>
          </a:bodyPr>
          <a:lstStyle/>
          <a:p>
            <a:r>
              <a:rPr lang="en-US" sz="1800" dirty="0"/>
              <a:t>For my initial implementation, I chose a complicated image.</a:t>
            </a:r>
          </a:p>
          <a:p>
            <a:pPr marL="342900" indent="-342900">
              <a:buFontTx/>
              <a:buChar char="-"/>
            </a:pPr>
            <a:r>
              <a:rPr lang="en-US" sz="1800" dirty="0"/>
              <a:t>The first step was to convert the image to grayscale</a:t>
            </a:r>
          </a:p>
          <a:p>
            <a:pPr marL="342900" indent="-342900">
              <a:buFontTx/>
              <a:buChar char="-"/>
            </a:pPr>
            <a:r>
              <a:rPr lang="en-US" sz="1800" dirty="0"/>
              <a:t>Initial cut was aimed at identifying a background</a:t>
            </a:r>
          </a:p>
          <a:p>
            <a:pPr marL="342900" indent="-342900">
              <a:buFontTx/>
              <a:buChar char="-"/>
            </a:pPr>
            <a:r>
              <a:rPr lang="en-US" sz="1800" dirty="0"/>
              <a:t>I then tried different methods of deciding what weights were safe to cut</a:t>
            </a:r>
          </a:p>
          <a:p>
            <a:pPr marL="342900" indent="-342900">
              <a:buFontTx/>
              <a:buChar char="-"/>
            </a:pPr>
            <a:r>
              <a:rPr lang="en-US" sz="1800" dirty="0"/>
              <a:t>Iterations 3 and 4 of the script included the Exponential Decay Function.</a:t>
            </a: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17</a:t>
            </a:fld>
            <a:endParaRPr lang="en-US" dirty="0"/>
          </a:p>
        </p:txBody>
      </p:sp>
      <p:sp>
        <p:nvSpPr>
          <p:cNvPr id="9" name="TextBox 8">
            <a:extLst>
              <a:ext uri="{FF2B5EF4-FFF2-40B4-BE49-F238E27FC236}">
                <a16:creationId xmlns:a16="http://schemas.microsoft.com/office/drawing/2014/main" id="{9823723A-4B0A-0A1B-D74E-AF6F4ADB46DF}"/>
              </a:ext>
            </a:extLst>
          </p:cNvPr>
          <p:cNvSpPr txBox="1"/>
          <p:nvPr/>
        </p:nvSpPr>
        <p:spPr>
          <a:xfrm>
            <a:off x="5640859" y="2977978"/>
            <a:ext cx="65" cy="276999"/>
          </a:xfrm>
          <a:prstGeom prst="rect">
            <a:avLst/>
          </a:prstGeom>
          <a:noFill/>
        </p:spPr>
        <p:txBody>
          <a:bodyPr wrap="none" lIns="0" tIns="0" rIns="0" bIns="0" rtlCol="0">
            <a:spAutoFit/>
          </a:bodyPr>
          <a:lstStyle/>
          <a:p>
            <a:endParaRPr lang="en-US" dirty="0"/>
          </a:p>
        </p:txBody>
      </p:sp>
      <p:graphicFrame>
        <p:nvGraphicFramePr>
          <p:cNvPr id="11" name="Diagram 10">
            <a:extLst>
              <a:ext uri="{FF2B5EF4-FFF2-40B4-BE49-F238E27FC236}">
                <a16:creationId xmlns:a16="http://schemas.microsoft.com/office/drawing/2014/main" id="{BCB06380-08D6-A3F8-94DD-6EEABDFC6596}"/>
              </a:ext>
            </a:extLst>
          </p:cNvPr>
          <p:cNvGraphicFramePr/>
          <p:nvPr>
            <p:extLst>
              <p:ext uri="{D42A27DB-BD31-4B8C-83A1-F6EECF244321}">
                <p14:modId xmlns:p14="http://schemas.microsoft.com/office/powerpoint/2010/main" val="2307073803"/>
              </p:ext>
            </p:extLst>
          </p:nvPr>
        </p:nvGraphicFramePr>
        <p:xfrm>
          <a:off x="1366244" y="3254977"/>
          <a:ext cx="10051398" cy="3752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394816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EFAB7-9E2E-D0D0-9972-7350F187FCEB}"/>
              </a:ext>
            </a:extLst>
          </p:cNvPr>
          <p:cNvSpPr>
            <a:spLocks noGrp="1"/>
          </p:cNvSpPr>
          <p:nvPr>
            <p:ph type="title"/>
          </p:nvPr>
        </p:nvSpPr>
        <p:spPr/>
        <p:txBody>
          <a:bodyPr/>
          <a:lstStyle/>
          <a:p>
            <a:r>
              <a:rPr lang="en-US" dirty="0"/>
              <a:t>Glossary</a:t>
            </a:r>
          </a:p>
        </p:txBody>
      </p:sp>
    </p:spTree>
    <p:extLst>
      <p:ext uri="{BB962C8B-B14F-4D97-AF65-F5344CB8AC3E}">
        <p14:creationId xmlns:p14="http://schemas.microsoft.com/office/powerpoint/2010/main" val="328746601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01E3D-C79C-EDD3-29A0-420BD03531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9F73DB-CEBD-01A7-63AC-DE2D5BC2BBEF}"/>
              </a:ext>
            </a:extLst>
          </p:cNvPr>
          <p:cNvSpPr>
            <a:spLocks noGrp="1"/>
          </p:cNvSpPr>
          <p:nvPr>
            <p:ph type="title"/>
          </p:nvPr>
        </p:nvSpPr>
        <p:spPr/>
        <p:txBody>
          <a:bodyPr/>
          <a:lstStyle/>
          <a:p>
            <a:r>
              <a:rPr lang="en-US" dirty="0"/>
              <a:t>Glossary</a:t>
            </a:r>
          </a:p>
        </p:txBody>
      </p:sp>
      <p:sp>
        <p:nvSpPr>
          <p:cNvPr id="5" name="Slide Number Placeholder 4">
            <a:extLst>
              <a:ext uri="{FF2B5EF4-FFF2-40B4-BE49-F238E27FC236}">
                <a16:creationId xmlns:a16="http://schemas.microsoft.com/office/drawing/2014/main" id="{78C9941E-97F6-043A-B956-68D0F6E6E44D}"/>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7" name="Rectangle 3">
            <a:extLst>
              <a:ext uri="{FF2B5EF4-FFF2-40B4-BE49-F238E27FC236}">
                <a16:creationId xmlns:a16="http://schemas.microsoft.com/office/drawing/2014/main" id="{3D1C9EBC-BC12-1C30-0372-3FA735C1B079}"/>
              </a:ext>
            </a:extLst>
          </p:cNvPr>
          <p:cNvSpPr>
            <a:spLocks noGrp="1" noChangeArrowheads="1"/>
          </p:cNvSpPr>
          <p:nvPr>
            <p:ph sz="quarter" idx="13"/>
          </p:nvPr>
        </p:nvSpPr>
        <p:spPr bwMode="auto">
          <a:xfrm>
            <a:off x="395416" y="1506753"/>
            <a:ext cx="5560540" cy="478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US" altLang="en-US" sz="1400" b="1" dirty="0">
                <a:latin typeface="Google Sans Text"/>
              </a:rPr>
              <a:t>Augmenting Path: </a:t>
            </a:r>
            <a:r>
              <a:rPr lang="en-US" altLang="en-US" sz="1400" dirty="0">
                <a:latin typeface="Google Sans Text"/>
              </a:rPr>
              <a:t>A path from the source (s) to the sink (t) in the residual graph along which additional flow can be pushed.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Google Sans Text"/>
              </a:rPr>
              <a:t>Breadth-First Search (BFS):</a:t>
            </a:r>
            <a:r>
              <a:rPr kumimoji="0" lang="en-US" altLang="en-US" sz="1400" b="0" i="0" u="none" strike="noStrike" cap="none" normalizeH="0" baseline="0" dirty="0">
                <a:ln>
                  <a:noFill/>
                </a:ln>
                <a:solidFill>
                  <a:schemeClr val="tx1"/>
                </a:solidFill>
                <a:effectLst/>
                <a:latin typeface="Google Sans Text"/>
              </a:rPr>
              <a:t> A graph traversal algorithm that explores vertices layer by layer. It is used in the Edmonds-Karp algorithm to find the shortest augmenting path.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Google Sans Text"/>
              </a:rPr>
              <a:t>Capacity (c):</a:t>
            </a:r>
            <a:r>
              <a:rPr kumimoji="0" lang="en-US" altLang="en-US" sz="1400" b="0" i="0" u="none" strike="noStrike" cap="none" normalizeH="0" baseline="0" dirty="0">
                <a:ln>
                  <a:noFill/>
                </a:ln>
                <a:solidFill>
                  <a:schemeClr val="tx1"/>
                </a:solidFill>
                <a:effectLst/>
                <a:latin typeface="Google Sans Text"/>
              </a:rPr>
              <a:t> The maximum amount of flow that can pass through a specific edge in a network.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Google Sans Text"/>
              </a:rPr>
              <a:t>Edmonds-Karp Algorithm:</a:t>
            </a:r>
            <a:r>
              <a:rPr kumimoji="0" lang="en-US" altLang="en-US" sz="1400" b="0" i="0" u="none" strike="noStrike" cap="none" normalizeH="0" baseline="0" dirty="0">
                <a:ln>
                  <a:noFill/>
                </a:ln>
                <a:solidFill>
                  <a:schemeClr val="tx1"/>
                </a:solidFill>
                <a:effectLst/>
                <a:latin typeface="Google Sans Text"/>
              </a:rPr>
              <a:t> A specific implementation of the Ford-Fulkerson method that uses BFS to find augmenting paths, guaranteeing polynomial time complexity.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Google Sans Text"/>
              </a:rPr>
              <a:t>Exponential Decay:</a:t>
            </a:r>
            <a:r>
              <a:rPr kumimoji="0" lang="en-US" altLang="en-US" sz="1400" b="0" i="0" u="none" strike="noStrike" cap="none" normalizeH="0" baseline="0" dirty="0">
                <a:ln>
                  <a:noFill/>
                </a:ln>
                <a:solidFill>
                  <a:schemeClr val="tx1"/>
                </a:solidFill>
                <a:effectLst/>
                <a:latin typeface="Google Sans Text"/>
              </a:rPr>
              <a:t> A mathematical function used to define edge capacities based on pixel similarity. It causes capacity to decrease rapidly as the intensity difference between pixels increases, creating natural boundaries.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Google Sans Text"/>
              </a:rPr>
              <a:t>Flow Network:</a:t>
            </a:r>
            <a:r>
              <a:rPr kumimoji="0" lang="en-US" altLang="en-US" sz="1400" b="0" i="0" u="none" strike="noStrike" cap="none" normalizeH="0" baseline="0" dirty="0">
                <a:ln>
                  <a:noFill/>
                </a:ln>
                <a:solidFill>
                  <a:schemeClr val="tx1"/>
                </a:solidFill>
                <a:effectLst/>
                <a:latin typeface="Google Sans Text"/>
              </a:rPr>
              <a:t> A directed graph where each edge has a defined capacity and receives a flow that does not exceed that capacity.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Google Sans Text"/>
              </a:rPr>
              <a:t>Graph Cut:</a:t>
            </a:r>
            <a:r>
              <a:rPr kumimoji="0" lang="en-US" altLang="en-US" sz="1400" b="0" i="0" u="none" strike="noStrike" cap="none" normalizeH="0" baseline="0" dirty="0">
                <a:ln>
                  <a:noFill/>
                </a:ln>
                <a:solidFill>
                  <a:schemeClr val="tx1"/>
                </a:solidFill>
                <a:effectLst/>
                <a:latin typeface="Google Sans Text"/>
              </a:rPr>
              <a:t> The partitioning of the vertices of a graph into two disjoint sets. In image segmentation, this separates the foreground from the background.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Google Sans Text"/>
              </a:rPr>
              <a:t>Max-Flow:</a:t>
            </a:r>
            <a:r>
              <a:rPr kumimoji="0" lang="en-US" altLang="en-US" sz="1400" b="0" i="0" u="none" strike="noStrike" cap="none" normalizeH="0" baseline="0" dirty="0">
                <a:ln>
                  <a:noFill/>
                </a:ln>
                <a:solidFill>
                  <a:schemeClr val="tx1"/>
                </a:solidFill>
                <a:effectLst/>
                <a:latin typeface="Google Sans Text"/>
              </a:rPr>
              <a:t> The maximum amount of flow that can be passed from a source to a sink in a network.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EAECE92D-A6A7-6ABD-551A-4C837F1F32D3}"/>
              </a:ext>
            </a:extLst>
          </p:cNvPr>
          <p:cNvSpPr txBox="1">
            <a:spLocks noChangeArrowheads="1"/>
          </p:cNvSpPr>
          <p:nvPr/>
        </p:nvSpPr>
        <p:spPr bwMode="auto">
          <a:xfrm>
            <a:off x="5955956" y="1499975"/>
            <a:ext cx="5858218"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rtlCol="0" anchor="ctr" anchorCtr="0" compatLnSpc="1">
            <a:prstTxWarp prst="textNoShape">
              <a:avLst/>
            </a:prstTxWarp>
            <a:sp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5pPr>
            <a:lvl6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spcBef>
                <a:spcPct val="0"/>
              </a:spcBef>
              <a:spcAft>
                <a:spcPct val="0"/>
              </a:spcAft>
              <a:buFontTx/>
              <a:buChar char="•"/>
            </a:pPr>
            <a:r>
              <a:rPr lang="en-US" altLang="en-US" sz="1400" b="1" dirty="0">
                <a:latin typeface="Google Sans Text"/>
              </a:rPr>
              <a:t>Max-Flow Min-Cut Theorem:</a:t>
            </a:r>
            <a:r>
              <a:rPr lang="en-US" altLang="en-US" sz="1400" dirty="0">
                <a:latin typeface="Google Sans Text"/>
              </a:rPr>
              <a:t> A fundamental theorem stating that the maximum flow value from a source to a sink is exactly equal to the capacity of the minimum cut separating them [1].</a:t>
            </a:r>
          </a:p>
          <a:p>
            <a:pPr eaLnBrk="0" fontAlgn="base" hangingPunct="0">
              <a:spcBef>
                <a:spcPct val="0"/>
              </a:spcBef>
              <a:spcAft>
                <a:spcPct val="0"/>
              </a:spcAft>
              <a:buFontTx/>
              <a:buChar char="•"/>
            </a:pPr>
            <a:r>
              <a:rPr lang="en-US" altLang="en-US" sz="1400" b="1" dirty="0">
                <a:latin typeface="Google Sans Text"/>
              </a:rPr>
              <a:t>Min-Cut:</a:t>
            </a:r>
            <a:r>
              <a:rPr lang="en-US" altLang="en-US" sz="1400" dirty="0">
                <a:latin typeface="Google Sans Text"/>
              </a:rPr>
              <a:t> The cut that separates the source from the sink with the minimum possible total capacity among all such cuts.</a:t>
            </a:r>
          </a:p>
          <a:p>
            <a:pPr eaLnBrk="0" fontAlgn="base" hangingPunct="0">
              <a:spcBef>
                <a:spcPct val="0"/>
              </a:spcBef>
              <a:spcAft>
                <a:spcPct val="0"/>
              </a:spcAft>
              <a:buFontTx/>
              <a:buChar char="•"/>
            </a:pPr>
            <a:r>
              <a:rPr lang="en-US" altLang="en-US" sz="1400" b="1" dirty="0">
                <a:latin typeface="Google Sans Text"/>
              </a:rPr>
              <a:t>Network Flow:</a:t>
            </a:r>
            <a:r>
              <a:rPr lang="en-US" altLang="en-US" sz="1400" dirty="0">
                <a:latin typeface="Google Sans Text"/>
              </a:rPr>
              <a:t> The general concept of moving a substance (like data, water, or electrical current) through a network of interconnected nodes and edges.</a:t>
            </a:r>
          </a:p>
          <a:p>
            <a:pPr eaLnBrk="0" fontAlgn="base" hangingPunct="0">
              <a:spcBef>
                <a:spcPct val="0"/>
              </a:spcBef>
              <a:spcAft>
                <a:spcPct val="0"/>
              </a:spcAft>
              <a:buFontTx/>
              <a:buChar char="•"/>
            </a:pPr>
            <a:r>
              <a:rPr lang="en-US" altLang="en-US" sz="1400" b="1" dirty="0">
                <a:latin typeface="Google Sans Text"/>
              </a:rPr>
              <a:t>Residual Graph:</a:t>
            </a:r>
            <a:r>
              <a:rPr lang="en-US" altLang="en-US" sz="1400" dirty="0">
                <a:latin typeface="Google Sans Text"/>
              </a:rPr>
              <a:t> A graph that shows the remaining available capacity on each edge after some flow has been pushed. It is used to find augmenting paths.</a:t>
            </a:r>
          </a:p>
          <a:p>
            <a:pPr eaLnBrk="0" fontAlgn="base" hangingPunct="0">
              <a:spcBef>
                <a:spcPct val="0"/>
              </a:spcBef>
              <a:spcAft>
                <a:spcPct val="0"/>
              </a:spcAft>
              <a:buFontTx/>
              <a:buChar char="•"/>
            </a:pPr>
            <a:r>
              <a:rPr lang="en-US" altLang="en-US" sz="1400" b="1" dirty="0">
                <a:latin typeface="Google Sans Text"/>
              </a:rPr>
              <a:t>Segmentation:</a:t>
            </a:r>
            <a:r>
              <a:rPr lang="en-US" altLang="en-US" sz="1400" dirty="0">
                <a:latin typeface="Google Sans Text"/>
              </a:rPr>
              <a:t> The process of partitioning a digital image into multiple segments (sets of pixels), typically to locate objects and define their boundaries.</a:t>
            </a:r>
          </a:p>
          <a:p>
            <a:pPr eaLnBrk="0" fontAlgn="base" hangingPunct="0">
              <a:spcBef>
                <a:spcPct val="0"/>
              </a:spcBef>
              <a:spcAft>
                <a:spcPct val="0"/>
              </a:spcAft>
              <a:buFontTx/>
              <a:buChar char="•"/>
            </a:pPr>
            <a:r>
              <a:rPr lang="en-US" altLang="en-US" sz="1400" b="1" dirty="0">
                <a:latin typeface="Google Sans Text"/>
              </a:rPr>
              <a:t>Sink (t):</a:t>
            </a:r>
            <a:r>
              <a:rPr lang="en-US" altLang="en-US" sz="1400" dirty="0">
                <a:latin typeface="Google Sans Text"/>
              </a:rPr>
              <a:t> The terminal node in a flow network where flow is absorbed. In image segmentation, it represents the image background.</a:t>
            </a:r>
          </a:p>
          <a:p>
            <a:pPr eaLnBrk="0" fontAlgn="base" hangingPunct="0">
              <a:spcBef>
                <a:spcPct val="0"/>
              </a:spcBef>
              <a:spcAft>
                <a:spcPct val="0"/>
              </a:spcAft>
              <a:buFontTx/>
              <a:buChar char="•"/>
            </a:pPr>
            <a:r>
              <a:rPr lang="en-US" altLang="en-US" sz="1400" b="1" dirty="0">
                <a:latin typeface="Google Sans Text"/>
              </a:rPr>
              <a:t>Source (s):</a:t>
            </a:r>
            <a:r>
              <a:rPr lang="en-US" altLang="en-US" sz="1400" dirty="0">
                <a:latin typeface="Google Sans Text"/>
              </a:rPr>
              <a:t> The terminal node in a flow network where flow is generated. In image segmentation, it represents the center of the target object.</a:t>
            </a:r>
          </a:p>
          <a:p>
            <a:pPr eaLnBrk="0" fontAlgn="base" hangingPunct="0">
              <a:spcBef>
                <a:spcPct val="0"/>
              </a:spcBef>
              <a:spcAft>
                <a:spcPct val="0"/>
              </a:spcAft>
              <a:buFontTx/>
              <a:buChar char="•"/>
            </a:pPr>
            <a:r>
              <a:rPr lang="en-US" altLang="en-US" sz="1400" b="1" dirty="0">
                <a:latin typeface="Google Sans Text"/>
              </a:rPr>
              <a:t>Thresholding:</a:t>
            </a:r>
            <a:r>
              <a:rPr lang="en-US" altLang="en-US" sz="1400" dirty="0">
                <a:latin typeface="Google Sans Text"/>
              </a:rPr>
              <a:t> A basic segmentation technique that creates a binary image by setting pixel values to 0 or 1 based on whether they are below or above a specific threshold value.</a:t>
            </a:r>
          </a:p>
          <a:p>
            <a:pPr eaLnBrk="0" fontAlgn="base" hangingPunct="0">
              <a:spcBef>
                <a:spcPct val="0"/>
              </a:spcBef>
              <a:spcAft>
                <a:spcPct val="0"/>
              </a:spcAft>
              <a:buFontTx/>
              <a:buNone/>
            </a:pPr>
            <a:endParaRPr lang="en-US" altLang="en-US" sz="1400" dirty="0">
              <a:latin typeface="Arial" panose="020B0604020202020204" pitchFamily="34" charset="0"/>
            </a:endParaRPr>
          </a:p>
        </p:txBody>
      </p:sp>
    </p:spTree>
    <p:extLst>
      <p:ext uri="{BB962C8B-B14F-4D97-AF65-F5344CB8AC3E}">
        <p14:creationId xmlns:p14="http://schemas.microsoft.com/office/powerpoint/2010/main" val="321099281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1130-AAD6-60E5-D972-05B49A220B69}"/>
              </a:ext>
            </a:extLst>
          </p:cNvPr>
          <p:cNvSpPr>
            <a:spLocks noGrp="1"/>
          </p:cNvSpPr>
          <p:nvPr>
            <p:ph type="title"/>
          </p:nvPr>
        </p:nvSpPr>
        <p:spPr/>
        <p:txBody>
          <a:bodyPr/>
          <a:lstStyle/>
          <a:p>
            <a:r>
              <a:rPr lang="en-US" dirty="0"/>
              <a:t>abstract</a:t>
            </a:r>
          </a:p>
        </p:txBody>
      </p:sp>
    </p:spTree>
    <p:extLst>
      <p:ext uri="{BB962C8B-B14F-4D97-AF65-F5344CB8AC3E}">
        <p14:creationId xmlns:p14="http://schemas.microsoft.com/office/powerpoint/2010/main" val="136602290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3002-DDB0-B0D3-0EE2-B04C09D97651}"/>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410894992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F03C-BFB7-93A5-43D1-233BA14F975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5F531A7-CC22-B51B-E4FA-53F430AF44E2}"/>
              </a:ext>
            </a:extLst>
          </p:cNvPr>
          <p:cNvSpPr>
            <a:spLocks noGrp="1"/>
          </p:cNvSpPr>
          <p:nvPr>
            <p:ph sz="quarter" idx="13"/>
          </p:nvPr>
        </p:nvSpPr>
        <p:spPr>
          <a:xfrm>
            <a:off x="893762" y="2073275"/>
            <a:ext cx="10404475" cy="3687763"/>
          </a:xfrm>
        </p:spPr>
        <p:txBody>
          <a:bodyPr>
            <a:normAutofit fontScale="70000" lnSpcReduction="20000"/>
          </a:bodyPr>
          <a:lstStyle/>
          <a:p>
            <a:r>
              <a:rPr lang="en-US" dirty="0"/>
              <a:t>[1] H. S. Esfahan, "Graph Algorithms (Parts 1 and 3)," Design and Analysis of Algorithms, Georgia State University, Atlanta, GA, USA, PowerPoint slides, Oct. 6 and Oct. 27, 2025.</a:t>
            </a:r>
          </a:p>
          <a:p>
            <a:r>
              <a:rPr lang="en-US" dirty="0"/>
              <a:t>[2] L. R. Ford and D. R. Fulkerson, “A Simple Algorithm for Finding Maximal Network Flows and an Application to the Hitchcock Problem,” </a:t>
            </a:r>
            <a:r>
              <a:rPr lang="en-US" i="1" dirty="0"/>
              <a:t>Canadian Journal of Mathematics</a:t>
            </a:r>
            <a:r>
              <a:rPr lang="en-US" dirty="0"/>
              <a:t>, vol. 9, pp. 210–218, 1957. doi:10.4153/CJM-1957-024-0</a:t>
            </a:r>
          </a:p>
          <a:p>
            <a:r>
              <a:rPr lang="en-US" dirty="0"/>
              <a:t>[3] U. Zwick, “The smallest networks on which the Ford-Fulkerson maximum flow procedure may fail to terminate,” </a:t>
            </a:r>
            <a:r>
              <a:rPr lang="en-US" i="1" dirty="0"/>
              <a:t>Theoretical Computer Science</a:t>
            </a:r>
            <a:r>
              <a:rPr lang="en-US" dirty="0"/>
              <a:t>, vol. 148, no. 1, pp. 165–170, Aug. 1995, doi:10.1016/0304-3975(95)00022-O.</a:t>
            </a:r>
          </a:p>
          <a:p>
            <a:r>
              <a:rPr lang="en-US" dirty="0"/>
              <a:t>[4] Y. Y. Boykov and M.-P. Jolly, “Interactive graph cuts for optimal boundary and region segmentation of objects in N-D images,” in </a:t>
            </a:r>
            <a:r>
              <a:rPr lang="en-US" i="1" dirty="0"/>
              <a:t>Proceedings Eighth IEEE International Conference on Computer Vision. ICCV 2001</a:t>
            </a:r>
            <a:r>
              <a:rPr lang="en-US" dirty="0"/>
              <a:t>, Vancouver, BC, Canada: IEEE </a:t>
            </a:r>
            <a:r>
              <a:rPr lang="en-US" dirty="0" err="1"/>
              <a:t>Comput</a:t>
            </a:r>
            <a:r>
              <a:rPr lang="en-US" dirty="0"/>
              <a:t>. Soc, 2001, pp. 105–112. doi:10.1109/ICCV.2001.937505.</a:t>
            </a:r>
          </a:p>
          <a:p>
            <a:r>
              <a:rPr lang="en-US" dirty="0"/>
              <a:t>[5] Y. Y. Boykov and G. Funka-Lea, “Graph Cuts and Efficient N-D Image Segmentation,” </a:t>
            </a:r>
            <a:r>
              <a:rPr lang="en-US" i="1" dirty="0"/>
              <a:t>Int. J. </a:t>
            </a:r>
            <a:r>
              <a:rPr lang="en-US" i="1" dirty="0" err="1"/>
              <a:t>Comput</a:t>
            </a:r>
            <a:r>
              <a:rPr lang="en-US" i="1" dirty="0"/>
              <a:t>. Vis.</a:t>
            </a:r>
            <a:r>
              <a:rPr lang="en-US" dirty="0"/>
              <a:t>, vol. 70, no. 2, pp. 109–131, Nov. 2006, doi:10.1007/s11263-006-7934-5.</a:t>
            </a:r>
          </a:p>
          <a:p>
            <a:r>
              <a:rPr lang="en-US" dirty="0"/>
              <a:t>[6] P. Veličković, “Everything is connected: Graph neural networks,” </a:t>
            </a:r>
            <a:r>
              <a:rPr lang="en-US" i="1" dirty="0"/>
              <a:t>Current Opinion in Structural Biology</a:t>
            </a:r>
            <a:r>
              <a:rPr lang="en-US" dirty="0"/>
              <a:t>, vol. 79, p. 102538, Apr. 2023, doi:10.1016/j.sbi.2023.102538.</a:t>
            </a:r>
          </a:p>
          <a:p>
            <a:r>
              <a:rPr lang="en-US" dirty="0"/>
              <a:t>[7] T. H. </a:t>
            </a:r>
            <a:r>
              <a:rPr lang="en-US" dirty="0" err="1"/>
              <a:t>Cormen</a:t>
            </a:r>
            <a:r>
              <a:rPr lang="en-US" dirty="0"/>
              <a:t>, C. E. </a:t>
            </a:r>
            <a:r>
              <a:rPr lang="en-US" dirty="0" err="1"/>
              <a:t>Leiserson</a:t>
            </a:r>
            <a:r>
              <a:rPr lang="en-US" dirty="0"/>
              <a:t>, R. L. Rivest, and C. Stein, </a:t>
            </a:r>
            <a:r>
              <a:rPr lang="en-US" i="1" dirty="0"/>
              <a:t>Introduction to Algorithms</a:t>
            </a:r>
            <a:r>
              <a:rPr lang="en-US" dirty="0"/>
              <a:t>, 3rd ed. The MIT Press, 2009.</a:t>
            </a:r>
          </a:p>
        </p:txBody>
      </p:sp>
      <p:sp>
        <p:nvSpPr>
          <p:cNvPr id="5" name="Slide Number Placeholder 4">
            <a:extLst>
              <a:ext uri="{FF2B5EF4-FFF2-40B4-BE49-F238E27FC236}">
                <a16:creationId xmlns:a16="http://schemas.microsoft.com/office/drawing/2014/main" id="{03124212-0C22-7B5D-B665-5A2E6FC9EA5F}"/>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316526396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r>
              <a:rPr lang="en-US" dirty="0"/>
              <a:t>Joshua Piña</a:t>
            </a:r>
          </a:p>
          <a:p>
            <a:r>
              <a:rPr lang="en-US" dirty="0"/>
              <a:t>CSC 4520: Design &amp; Analysis of Algorithms</a:t>
            </a:r>
          </a:p>
          <a:p>
            <a:r>
              <a:rPr lang="en-US" dirty="0"/>
              <a:t>Data Science, CS Department, GSU</a:t>
            </a:r>
          </a:p>
          <a:p>
            <a:endParaRPr lang="en-US" dirty="0"/>
          </a:p>
          <a:p>
            <a:r>
              <a:rPr lang="en-US" dirty="0">
                <a:hlinkClick r:id="rId2"/>
              </a:rPr>
              <a:t>Everything is a Graph Repository</a:t>
            </a:r>
            <a:endParaRPr lang="en-US" dirty="0"/>
          </a:p>
        </p:txBody>
      </p:sp>
    </p:spTree>
    <p:extLst>
      <p:ext uri="{BB962C8B-B14F-4D97-AF65-F5344CB8AC3E}">
        <p14:creationId xmlns:p14="http://schemas.microsoft.com/office/powerpoint/2010/main" val="349306114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DF8D3-FF83-31F3-4AF1-AA07985A0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39E309-1BB8-4E0A-8449-D5EE3E52BE9A}"/>
              </a:ext>
            </a:extLst>
          </p:cNvPr>
          <p:cNvSpPr>
            <a:spLocks noGrp="1"/>
          </p:cNvSpPr>
          <p:nvPr>
            <p:ph type="title"/>
          </p:nvPr>
        </p:nvSpPr>
        <p:spPr>
          <a:xfrm>
            <a:off x="893064" y="72518"/>
            <a:ext cx="8297380" cy="1326514"/>
          </a:xfrm>
        </p:spPr>
        <p:txBody>
          <a:bodyPr/>
          <a:lstStyle/>
          <a:p>
            <a:r>
              <a:rPr lang="en-US" dirty="0"/>
              <a:t>Abstract</a:t>
            </a:r>
            <a:endParaRPr lang="en-ZA"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179D478-BC57-EC53-9205-B662514E9873}"/>
                  </a:ext>
                </a:extLst>
              </p:cNvPr>
              <p:cNvSpPr>
                <a:spLocks noGrp="1"/>
              </p:cNvSpPr>
              <p:nvPr>
                <p:ph type="body" sz="quarter" idx="13"/>
              </p:nvPr>
            </p:nvSpPr>
            <p:spPr>
              <a:xfrm>
                <a:off x="865631" y="2072639"/>
                <a:ext cx="8597151" cy="3858377"/>
              </a:xfrm>
            </p:spPr>
            <p:txBody>
              <a:bodyPr>
                <a:normAutofit fontScale="55000" lnSpcReduction="20000"/>
              </a:bodyPr>
              <a:lstStyle/>
              <a:p>
                <a:pPr marL="0" indent="0">
                  <a:buNone/>
                </a:pPr>
                <a:r>
                  <a:rPr lang="en-US" dirty="0"/>
                  <a:t>	While modern image segmentation increasingly relies on Deep Learning, classical algorithmic approaches remain fundamental for their interpretability and mathematical robustness. Motivated by the challenges of binary segmentation explored in Digital Image Processing, this project implements a solution using the </a:t>
                </a:r>
                <a:r>
                  <a:rPr lang="en-US" b="1" dirty="0"/>
                  <a:t>Max-Flow Min-Cut theorem</a:t>
                </a:r>
                <a:r>
                  <a:rPr lang="en-US" dirty="0"/>
                  <a:t>, rather than a neural network. The project models a digital image as a flow network where individual pixels function as nodes in a grid graph. The network is constructed using n-links (neighbor connections) and t-links (terminal connections). Edge capacities between pixel nodes are calculated using an </a:t>
                </a:r>
                <a:r>
                  <a:rPr lang="en-US" b="1" dirty="0"/>
                  <a:t>exponential decay function </a:t>
                </a:r>
                <a:r>
                  <a:rPr lang="en-US" dirty="0"/>
                  <a:t>based on pixel intensity differences (</a:t>
                </a:r>
                <a14:m>
                  <m:oMath xmlns:m="http://schemas.openxmlformats.org/officeDocument/2006/math">
                    <m:r>
                      <a:rPr lang="en-US" i="1"/>
                      <m:t>𝑤</m:t>
                    </m:r>
                    <m:r>
                      <a:rPr lang="en-US"/>
                      <m:t>=</m:t>
                    </m:r>
                    <m:sSup>
                      <m:sSupPr>
                        <m:ctrlPr>
                          <a:rPr lang="ar-AE" i="1"/>
                        </m:ctrlPr>
                      </m:sSupPr>
                      <m:e>
                        <m:r>
                          <a:rPr lang="ar-AE" i="1"/>
                          <m:t>𝑒</m:t>
                        </m:r>
                      </m:e>
                      <m:sup>
                        <m:r>
                          <a:rPr lang="ar-AE"/>
                          <m:t>−</m:t>
                        </m:r>
                        <m:d>
                          <m:dPr>
                            <m:begChr m:val="|"/>
                            <m:endChr m:val="|"/>
                            <m:ctrlPr>
                              <a:rPr lang="ar-AE" i="1"/>
                            </m:ctrlPr>
                          </m:dPr>
                          <m:e>
                            <m:sSub>
                              <m:sSubPr>
                                <m:ctrlPr>
                                  <a:rPr lang="ar-AE" i="1"/>
                                </m:ctrlPr>
                              </m:sSubPr>
                              <m:e>
                                <m:r>
                                  <a:rPr lang="ar-AE" i="1"/>
                                  <m:t>𝐼</m:t>
                                </m:r>
                              </m:e>
                              <m:sub>
                                <m:r>
                                  <a:rPr lang="ar-AE" i="1"/>
                                  <m:t>𝑢</m:t>
                                </m:r>
                              </m:sub>
                            </m:sSub>
                            <m:r>
                              <a:rPr lang="ar-AE"/>
                              <m:t>−</m:t>
                            </m:r>
                            <m:sSub>
                              <m:sSubPr>
                                <m:ctrlPr>
                                  <a:rPr lang="ar-AE" i="1"/>
                                </m:ctrlPr>
                              </m:sSubPr>
                              <m:e>
                                <m:r>
                                  <a:rPr lang="ar-AE" i="1"/>
                                  <m:t>𝐼</m:t>
                                </m:r>
                              </m:e>
                              <m:sub>
                                <m:r>
                                  <a:rPr lang="ar-AE" i="1"/>
                                  <m:t>𝑣</m:t>
                                </m:r>
                              </m:sub>
                            </m:sSub>
                          </m:e>
                        </m:d>
                        <m:r>
                          <a:rPr lang="ar-AE"/>
                          <m:t>/</m:t>
                        </m:r>
                        <m:r>
                          <a:rPr lang="ar-AE" i="1"/>
                          <m:t>𝜎</m:t>
                        </m:r>
                      </m:sup>
                    </m:sSup>
                  </m:oMath>
                </a14:m>
                <a:r>
                  <a:rPr lang="en-US" dirty="0"/>
                  <a:t>),</a:t>
                </a:r>
                <a:r>
                  <a:rPr lang="ar-AE" dirty="0"/>
                  <a:t> </a:t>
                </a:r>
                <a:r>
                  <a:rPr lang="en-US" dirty="0"/>
                  <a:t>which penalizes cuts through uniform regions while incentivizing cuts along high-contrast edges. By implementing the </a:t>
                </a:r>
                <a:r>
                  <a:rPr lang="en-US" b="1" dirty="0"/>
                  <a:t>Edmonds-Karp algorithm</a:t>
                </a:r>
                <a:r>
                  <a:rPr lang="en-US" dirty="0"/>
                  <a:t>, the project computes the maximum flow from a defined Source (foreground seed) to a Sink (background seed). The resulting residual graph reveals the Minimum Cut, effectively isolating the object of interest with minimal energy cost. The final application demonstrates successful segmentation of complex, non-convex shapes from grayscale images, validating the efficacy of classical graph algorithms on unstructured visual data.</a:t>
                </a:r>
              </a:p>
            </p:txBody>
          </p:sp>
        </mc:Choice>
        <mc:Fallback>
          <p:sp>
            <p:nvSpPr>
              <p:cNvPr id="4" name="Text Placeholder 3">
                <a:extLst>
                  <a:ext uri="{FF2B5EF4-FFF2-40B4-BE49-F238E27FC236}">
                    <a16:creationId xmlns:a16="http://schemas.microsoft.com/office/drawing/2014/main" id="{F179D478-BC57-EC53-9205-B662514E9873}"/>
                  </a:ext>
                </a:extLst>
              </p:cNvPr>
              <p:cNvSpPr>
                <a:spLocks noGrp="1" noRot="1" noChangeAspect="1" noMove="1" noResize="1" noEditPoints="1" noAdjustHandles="1" noChangeArrowheads="1" noChangeShapeType="1" noTextEdit="1"/>
              </p:cNvSpPr>
              <p:nvPr>
                <p:ph type="body" sz="quarter" idx="13"/>
              </p:nvPr>
            </p:nvSpPr>
            <p:spPr>
              <a:xfrm>
                <a:off x="865631" y="2072639"/>
                <a:ext cx="8597151" cy="3858377"/>
              </a:xfrm>
              <a:blipFill>
                <a:blip r:embed="rId2"/>
                <a:stretch>
                  <a:fillRect r="-21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E8DC019-3174-2D5F-C3C0-7B7FB5C5DE8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94099733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6096000" y="176784"/>
            <a:ext cx="5864352" cy="3621024"/>
          </a:xfrm>
        </p:spPr>
        <p:txBody>
          <a:bodyPr vert="horz" lIns="91440" tIns="45720" rIns="91440" bIns="45720" rtlCol="0" anchor="b">
            <a:normAutofit/>
          </a:bodyPr>
          <a:lstStyle/>
          <a:p>
            <a:r>
              <a:rPr lang="en-US" b="1" kern="1200" cap="all" baseline="0" dirty="0">
                <a:latin typeface="+mj-lt"/>
                <a:ea typeface="+mj-ea"/>
                <a:cs typeface="+mj-cs"/>
              </a:rPr>
              <a:t>Agenda</a:t>
            </a:r>
          </a:p>
        </p:txBody>
      </p:sp>
      <p:pic>
        <p:nvPicPr>
          <p:cNvPr id="12" name="Picture Placeholder 11" descr="A city skyline at night&#10;&#10;AI-generated content may be incorrect.">
            <a:extLst>
              <a:ext uri="{FF2B5EF4-FFF2-40B4-BE49-F238E27FC236}">
                <a16:creationId xmlns:a16="http://schemas.microsoft.com/office/drawing/2014/main" id="{49E6EA20-BBE8-B396-CF3B-6A50149B063D}"/>
              </a:ext>
            </a:extLst>
          </p:cNvPr>
          <p:cNvPicPr>
            <a:picLocks noGrp="1" noChangeAspect="1"/>
          </p:cNvPicPr>
          <p:nvPr>
            <p:ph type="pic" sz="quarter" idx="10"/>
          </p:nvPr>
        </p:nvPicPr>
        <p:blipFill>
          <a:blip r:embed="rId2"/>
          <a:srcRect l="2" r="-3" b="7435"/>
          <a:stretch>
            <a:fillRect/>
          </a:stretch>
        </p:blipFill>
        <p:spPr>
          <a:xfrm>
            <a:off x="-15240" y="-15240"/>
            <a:ext cx="4581525" cy="6873240"/>
          </a:xfrm>
          <a:noFill/>
        </p:spPr>
      </p:pic>
      <p:sp>
        <p:nvSpPr>
          <p:cNvPr id="14" name="TextBox 13">
            <a:extLst>
              <a:ext uri="{FF2B5EF4-FFF2-40B4-BE49-F238E27FC236}">
                <a16:creationId xmlns:a16="http://schemas.microsoft.com/office/drawing/2014/main" id="{DE199F04-8931-0CD5-044E-291CA41D19F9}"/>
              </a:ext>
            </a:extLst>
          </p:cNvPr>
          <p:cNvSpPr txBox="1"/>
          <p:nvPr/>
        </p:nvSpPr>
        <p:spPr>
          <a:xfrm>
            <a:off x="6096000" y="4084320"/>
            <a:ext cx="5864225" cy="2362835"/>
          </a:xfrm>
          <a:prstGeom prst="rect">
            <a:avLst/>
          </a:prstGeom>
        </p:spPr>
        <p:txBody>
          <a:bodyPr vert="horz" lIns="91440" tIns="45720" rIns="91440" bIns="45720" rtlCol="0">
            <a:normAutofit fontScale="92500" lnSpcReduction="20000"/>
          </a:bodyPr>
          <a:lstStyle/>
          <a:p>
            <a:pPr>
              <a:lnSpc>
                <a:spcPct val="90000"/>
              </a:lnSpc>
              <a:spcBef>
                <a:spcPts val="1000"/>
              </a:spcBef>
            </a:pPr>
            <a:r>
              <a:rPr lang="en-US" sz="1400" dirty="0"/>
              <a:t>Abstract</a:t>
            </a:r>
          </a:p>
          <a:p>
            <a:pPr>
              <a:lnSpc>
                <a:spcPct val="90000"/>
              </a:lnSpc>
              <a:spcBef>
                <a:spcPts val="1000"/>
              </a:spcBef>
            </a:pPr>
            <a:r>
              <a:rPr lang="en-US" sz="1400" dirty="0"/>
              <a:t>Key Terms &amp; Concepts</a:t>
            </a:r>
          </a:p>
          <a:p>
            <a:pPr>
              <a:lnSpc>
                <a:spcPct val="90000"/>
              </a:lnSpc>
              <a:spcBef>
                <a:spcPts val="1000"/>
              </a:spcBef>
            </a:pPr>
            <a:r>
              <a:rPr lang="en-US" sz="1400" dirty="0"/>
              <a:t>Introduction</a:t>
            </a:r>
          </a:p>
          <a:p>
            <a:pPr>
              <a:lnSpc>
                <a:spcPct val="90000"/>
              </a:lnSpc>
              <a:spcBef>
                <a:spcPts val="1000"/>
              </a:spcBef>
            </a:pPr>
            <a:r>
              <a:rPr lang="en-US" sz="1400" dirty="0"/>
              <a:t>Problem Formulation</a:t>
            </a:r>
          </a:p>
          <a:p>
            <a:pPr>
              <a:lnSpc>
                <a:spcPct val="90000"/>
              </a:lnSpc>
              <a:spcBef>
                <a:spcPts val="1000"/>
              </a:spcBef>
            </a:pPr>
            <a:r>
              <a:rPr lang="en-US" sz="1400" dirty="0"/>
              <a:t>Method</a:t>
            </a:r>
          </a:p>
          <a:p>
            <a:pPr>
              <a:lnSpc>
                <a:spcPct val="90000"/>
              </a:lnSpc>
              <a:spcBef>
                <a:spcPts val="1000"/>
              </a:spcBef>
            </a:pPr>
            <a:r>
              <a:rPr lang="en-US" sz="1400" dirty="0"/>
              <a:t>Results</a:t>
            </a:r>
          </a:p>
          <a:p>
            <a:pPr>
              <a:lnSpc>
                <a:spcPct val="90000"/>
              </a:lnSpc>
              <a:spcBef>
                <a:spcPts val="1000"/>
              </a:spcBef>
            </a:pPr>
            <a:r>
              <a:rPr lang="en-US" sz="1400" dirty="0"/>
              <a:t>Glossary</a:t>
            </a:r>
          </a:p>
          <a:p>
            <a:pPr>
              <a:lnSpc>
                <a:spcPct val="90000"/>
              </a:lnSpc>
              <a:spcBef>
                <a:spcPts val="1000"/>
              </a:spcBef>
            </a:pPr>
            <a:r>
              <a:rPr lang="en-US" sz="1400" dirty="0"/>
              <a:t>Reference</a:t>
            </a:r>
            <a:br>
              <a:rPr lang="en-US" sz="1400" dirty="0"/>
            </a:br>
            <a:endParaRPr lang="en-US" sz="1400" dirty="0"/>
          </a:p>
          <a:p>
            <a:pPr>
              <a:lnSpc>
                <a:spcPct val="90000"/>
              </a:lnSpc>
              <a:spcBef>
                <a:spcPts val="1000"/>
              </a:spcBef>
            </a:pPr>
            <a:endParaRPr lang="en-US" sz="1400" dirty="0"/>
          </a:p>
        </p:txBody>
      </p:sp>
    </p:spTree>
    <p:extLst>
      <p:ext uri="{BB962C8B-B14F-4D97-AF65-F5344CB8AC3E}">
        <p14:creationId xmlns:p14="http://schemas.microsoft.com/office/powerpoint/2010/main" val="378690734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2D2A5-A5D5-9057-AD6F-3F4F921566D4}"/>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80962704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12DA-9E3B-3576-EDE8-A9B02EC9C562}"/>
              </a:ext>
            </a:extLst>
          </p:cNvPr>
          <p:cNvSpPr>
            <a:spLocks noGrp="1"/>
          </p:cNvSpPr>
          <p:nvPr>
            <p:ph type="title"/>
          </p:nvPr>
        </p:nvSpPr>
        <p:spPr>
          <a:xfrm>
            <a:off x="893064" y="72518"/>
            <a:ext cx="10405174" cy="1326514"/>
          </a:xfrm>
        </p:spPr>
        <p:txBody>
          <a:bodyPr anchor="b">
            <a:normAutofit/>
          </a:bodyPr>
          <a:lstStyle/>
          <a:p>
            <a:r>
              <a:rPr lang="en-US" dirty="0"/>
              <a:t>Introduction</a:t>
            </a:r>
          </a:p>
        </p:txBody>
      </p:sp>
      <p:sp>
        <p:nvSpPr>
          <p:cNvPr id="3" name="Content Placeholder 2">
            <a:extLst>
              <a:ext uri="{FF2B5EF4-FFF2-40B4-BE49-F238E27FC236}">
                <a16:creationId xmlns:a16="http://schemas.microsoft.com/office/drawing/2014/main" id="{464BCB2B-350F-B8D3-7A2F-8D215D0BA99B}"/>
              </a:ext>
            </a:extLst>
          </p:cNvPr>
          <p:cNvSpPr>
            <a:spLocks noGrp="1"/>
          </p:cNvSpPr>
          <p:nvPr>
            <p:ph sz="quarter" idx="14"/>
          </p:nvPr>
        </p:nvSpPr>
        <p:spPr>
          <a:xfrm>
            <a:off x="911352" y="2058669"/>
            <a:ext cx="6192838" cy="3687763"/>
          </a:xfrm>
        </p:spPr>
        <p:txBody>
          <a:bodyPr>
            <a:normAutofit/>
          </a:bodyPr>
          <a:lstStyle/>
          <a:p>
            <a:pPr marL="0" indent="0">
              <a:lnSpc>
                <a:spcPct val="90000"/>
              </a:lnSpc>
              <a:buNone/>
            </a:pPr>
            <a:r>
              <a:rPr lang="en-US" sz="1700" b="1" dirty="0"/>
              <a:t>Motivation:</a:t>
            </a:r>
          </a:p>
          <a:p>
            <a:pPr marL="457200" indent="-457200">
              <a:lnSpc>
                <a:spcPct val="90000"/>
              </a:lnSpc>
              <a:buAutoNum type="arabicParenR"/>
            </a:pPr>
            <a:r>
              <a:rPr lang="en-US" sz="1700" dirty="0"/>
              <a:t>Deep Learning dominates modern Computer Vision, but Neural Networks lack intuitive interpretability.</a:t>
            </a:r>
          </a:p>
          <a:p>
            <a:pPr marL="685800" lvl="1" indent="-457200">
              <a:lnSpc>
                <a:spcPct val="90000"/>
              </a:lnSpc>
            </a:pPr>
            <a:r>
              <a:rPr lang="en-US" sz="1700" i="1" dirty="0"/>
              <a:t>I would like to understand the “why” behind segmentation</a:t>
            </a:r>
          </a:p>
          <a:p>
            <a:pPr marL="457200" indent="-457200">
              <a:lnSpc>
                <a:spcPct val="90000"/>
              </a:lnSpc>
              <a:buAutoNum type="arabicParenR"/>
            </a:pPr>
            <a:r>
              <a:rPr lang="en-US" sz="1700" dirty="0"/>
              <a:t>Classical algorithms provide provable solutions.</a:t>
            </a:r>
          </a:p>
          <a:p>
            <a:pPr marL="685800" lvl="1" indent="-457200">
              <a:lnSpc>
                <a:spcPct val="90000"/>
              </a:lnSpc>
            </a:pPr>
            <a:r>
              <a:rPr lang="en-US" sz="1700" i="1" dirty="0"/>
              <a:t>Max-Flow Min-Cut Theorem offers rigorous theoretical foundation.</a:t>
            </a:r>
          </a:p>
          <a:p>
            <a:pPr marL="457200" indent="-457200">
              <a:lnSpc>
                <a:spcPct val="90000"/>
              </a:lnSpc>
              <a:buAutoNum type="arabicParenR"/>
            </a:pPr>
            <a:r>
              <a:rPr lang="en-US" sz="1700" dirty="0"/>
              <a:t>Eliminates the need for large training datasets required for Deep Learning.</a:t>
            </a:r>
          </a:p>
          <a:p>
            <a:pPr marL="685800" lvl="1" indent="-457200">
              <a:lnSpc>
                <a:spcPct val="90000"/>
              </a:lnSpc>
            </a:pPr>
            <a:r>
              <a:rPr lang="en-US" sz="1700" i="1" dirty="0"/>
              <a:t>Works immediately for single instances</a:t>
            </a:r>
          </a:p>
          <a:p>
            <a:pPr>
              <a:lnSpc>
                <a:spcPct val="90000"/>
              </a:lnSpc>
            </a:pPr>
            <a:endParaRPr lang="en-US" sz="1700" dirty="0"/>
          </a:p>
        </p:txBody>
      </p:sp>
      <p:sp>
        <p:nvSpPr>
          <p:cNvPr id="4" name="Content Placeholder 3">
            <a:extLst>
              <a:ext uri="{FF2B5EF4-FFF2-40B4-BE49-F238E27FC236}">
                <a16:creationId xmlns:a16="http://schemas.microsoft.com/office/drawing/2014/main" id="{DBF81DAD-BEC4-C140-23FB-BAA8A6B5A6EA}"/>
              </a:ext>
            </a:extLst>
          </p:cNvPr>
          <p:cNvSpPr>
            <a:spLocks noGrp="1"/>
          </p:cNvSpPr>
          <p:nvPr>
            <p:ph sz="quarter" idx="13"/>
          </p:nvPr>
        </p:nvSpPr>
        <p:spPr>
          <a:xfrm>
            <a:off x="7414055" y="2058670"/>
            <a:ext cx="3884184" cy="3687763"/>
          </a:xfrm>
        </p:spPr>
        <p:txBody>
          <a:bodyPr>
            <a:normAutofit/>
          </a:bodyPr>
          <a:lstStyle/>
          <a:p>
            <a:pPr marL="0" indent="0">
              <a:lnSpc>
                <a:spcPct val="90000"/>
              </a:lnSpc>
              <a:buNone/>
            </a:pPr>
            <a:r>
              <a:rPr lang="en-US" sz="1600" b="1" dirty="0"/>
              <a:t>Problem Statement:</a:t>
            </a:r>
          </a:p>
          <a:p>
            <a:pPr marL="342900" indent="-342900">
              <a:lnSpc>
                <a:spcPct val="90000"/>
              </a:lnSpc>
              <a:buAutoNum type="arabicParenR"/>
            </a:pPr>
            <a:r>
              <a:rPr lang="en-US" sz="1600" dirty="0"/>
              <a:t>Core Task: Binary segmentation of an image into foreground and background.</a:t>
            </a:r>
          </a:p>
          <a:p>
            <a:pPr marL="342900" indent="-342900">
              <a:lnSpc>
                <a:spcPct val="90000"/>
              </a:lnSpc>
              <a:buAutoNum type="arabicParenR"/>
            </a:pPr>
            <a:r>
              <a:rPr lang="en-US" sz="1600" dirty="0"/>
              <a:t>I need to figure out a way to convert a grid of pixels into a graph flow network.</a:t>
            </a:r>
          </a:p>
          <a:p>
            <a:pPr marL="342900" indent="-342900">
              <a:lnSpc>
                <a:spcPct val="90000"/>
              </a:lnSpc>
              <a:buAutoNum type="arabicParenR"/>
            </a:pPr>
            <a:r>
              <a:rPr lang="en-US" sz="1600" dirty="0"/>
              <a:t>I need to find the cheapest cut to separate the foreground from the background.</a:t>
            </a:r>
          </a:p>
        </p:txBody>
      </p:sp>
      <p:sp>
        <p:nvSpPr>
          <p:cNvPr id="5" name="Slide Number Placeholder 4">
            <a:extLst>
              <a:ext uri="{FF2B5EF4-FFF2-40B4-BE49-F238E27FC236}">
                <a16:creationId xmlns:a16="http://schemas.microsoft.com/office/drawing/2014/main" id="{538CF701-BA4F-A676-2CD1-127680DC6819}"/>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spTree>
    <p:extLst>
      <p:ext uri="{BB962C8B-B14F-4D97-AF65-F5344CB8AC3E}">
        <p14:creationId xmlns:p14="http://schemas.microsoft.com/office/powerpoint/2010/main" val="188396148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Key Terms &amp; Concepts</a:t>
            </a:r>
          </a:p>
        </p:txBody>
      </p:sp>
      <p:sp>
        <p:nvSpPr>
          <p:cNvPr id="4" name="TextBox 3">
            <a:extLst>
              <a:ext uri="{FF2B5EF4-FFF2-40B4-BE49-F238E27FC236}">
                <a16:creationId xmlns:a16="http://schemas.microsoft.com/office/drawing/2014/main" id="{E2767D77-B968-044C-F74B-893649C14F0E}"/>
              </a:ext>
            </a:extLst>
          </p:cNvPr>
          <p:cNvSpPr txBox="1"/>
          <p:nvPr/>
        </p:nvSpPr>
        <p:spPr>
          <a:xfrm>
            <a:off x="6095999" y="3758853"/>
            <a:ext cx="6098058" cy="369332"/>
          </a:xfrm>
          <a:prstGeom prst="rect">
            <a:avLst/>
          </a:prstGeom>
          <a:noFill/>
        </p:spPr>
        <p:txBody>
          <a:bodyPr wrap="square">
            <a:spAutoFit/>
          </a:bodyPr>
          <a:lstStyle/>
          <a:p>
            <a:r>
              <a:rPr lang="en-US" dirty="0"/>
              <a:t>A Quick Refresher</a:t>
            </a:r>
          </a:p>
        </p:txBody>
      </p:sp>
    </p:spTree>
    <p:extLst>
      <p:ext uri="{BB962C8B-B14F-4D97-AF65-F5344CB8AC3E}">
        <p14:creationId xmlns:p14="http://schemas.microsoft.com/office/powerpoint/2010/main" val="404339097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Key Terms &amp; Concepts </a:t>
            </a:r>
            <a:r>
              <a:rPr lang="en-US" sz="1400" dirty="0"/>
              <a:t>Refresher</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3965861" cy="3493008"/>
          </a:xfrm>
        </p:spPr>
        <p:txBody>
          <a:bodyPr>
            <a:normAutofit/>
          </a:bodyPr>
          <a:lstStyle/>
          <a:p>
            <a:r>
              <a:rPr lang="en-US" sz="1800" dirty="0"/>
              <a:t>Breadth-First Search</a:t>
            </a:r>
          </a:p>
          <a:p>
            <a:r>
              <a:rPr lang="en-US" sz="1800" dirty="0"/>
              <a:t>Edmonds-Karp</a:t>
            </a:r>
          </a:p>
          <a:p>
            <a:r>
              <a:rPr lang="en-US" sz="1800" dirty="0"/>
              <a:t>Exponential Decay</a:t>
            </a:r>
          </a:p>
          <a:p>
            <a:r>
              <a:rPr lang="en-US" sz="1800" dirty="0"/>
              <a:t>Graph Cut</a:t>
            </a:r>
          </a:p>
          <a:p>
            <a:r>
              <a:rPr lang="en-US" sz="1800" dirty="0"/>
              <a:t>Max-Flow Min-Cut Theorem</a:t>
            </a:r>
          </a:p>
          <a:p>
            <a:r>
              <a:rPr lang="en-US" sz="1800" dirty="0"/>
              <a:t>Network Flow</a:t>
            </a:r>
          </a:p>
          <a:p>
            <a:r>
              <a:rPr lang="en-US" sz="1800" dirty="0"/>
              <a:t>Thresholding</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dirty="0"/>
          </a:p>
        </p:txBody>
      </p:sp>
      <p:sp>
        <p:nvSpPr>
          <p:cNvPr id="5" name="Text Placeholder 3">
            <a:extLst>
              <a:ext uri="{FF2B5EF4-FFF2-40B4-BE49-F238E27FC236}">
                <a16:creationId xmlns:a16="http://schemas.microsoft.com/office/drawing/2014/main" id="{E4D1738C-02E8-0E14-A0FE-09AE9CA0FA1D}"/>
              </a:ext>
            </a:extLst>
          </p:cNvPr>
          <p:cNvSpPr txBox="1">
            <a:spLocks/>
          </p:cNvSpPr>
          <p:nvPr/>
        </p:nvSpPr>
        <p:spPr>
          <a:xfrm>
            <a:off x="4927424" y="2056988"/>
            <a:ext cx="4866172" cy="3493008"/>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4pPr>
            <a:lvl5pPr marL="21717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G = (V, E): Graph w/ Vertices &amp; Edges</a:t>
            </a:r>
          </a:p>
          <a:p>
            <a:r>
              <a:rPr lang="en-US" sz="1600" dirty="0"/>
              <a:t>s, t: Source (Object center) &amp; Sink (Background)</a:t>
            </a:r>
          </a:p>
          <a:p>
            <a:r>
              <a:rPr lang="en-US" sz="1600" dirty="0"/>
              <a:t>c(</a:t>
            </a:r>
            <a:r>
              <a:rPr lang="en-US" sz="1600" dirty="0" err="1"/>
              <a:t>u,v</a:t>
            </a:r>
            <a:r>
              <a:rPr lang="en-US" sz="1600" dirty="0"/>
              <a:t>): Capacity of the edge b/t nodes u &amp; v</a:t>
            </a:r>
          </a:p>
          <a:p>
            <a:r>
              <a:rPr lang="en-US" sz="1600" dirty="0"/>
              <a:t>f(</a:t>
            </a:r>
            <a:r>
              <a:rPr lang="en-US" sz="1600" dirty="0" err="1"/>
              <a:t>u,v</a:t>
            </a:r>
            <a:r>
              <a:rPr lang="en-US" sz="1600" dirty="0"/>
              <a:t>): Current flow through the edge</a:t>
            </a:r>
          </a:p>
          <a:p>
            <a:r>
              <a:rPr lang="en-US" sz="1600" dirty="0"/>
              <a:t>Cut(S,T): Partitioning nodes into two disjoint sets</a:t>
            </a:r>
          </a:p>
        </p:txBody>
      </p:sp>
      <p:pic>
        <p:nvPicPr>
          <p:cNvPr id="7" name="Picture 6">
            <a:extLst>
              <a:ext uri="{FF2B5EF4-FFF2-40B4-BE49-F238E27FC236}">
                <a16:creationId xmlns:a16="http://schemas.microsoft.com/office/drawing/2014/main" id="{6040A556-727F-A4E6-AA80-85E8F5B88C54}"/>
              </a:ext>
            </a:extLst>
          </p:cNvPr>
          <p:cNvPicPr>
            <a:picLocks noChangeAspect="1"/>
          </p:cNvPicPr>
          <p:nvPr/>
        </p:nvPicPr>
        <p:blipFill>
          <a:blip r:embed="rId2"/>
          <a:stretch>
            <a:fillRect/>
          </a:stretch>
        </p:blipFill>
        <p:spPr>
          <a:xfrm>
            <a:off x="5174311" y="4552837"/>
            <a:ext cx="4372398" cy="1365338"/>
          </a:xfrm>
          <a:prstGeom prst="rect">
            <a:avLst/>
          </a:prstGeom>
        </p:spPr>
      </p:pic>
    </p:spTree>
    <p:extLst>
      <p:ext uri="{BB962C8B-B14F-4D97-AF65-F5344CB8AC3E}">
        <p14:creationId xmlns:p14="http://schemas.microsoft.com/office/powerpoint/2010/main" val="209900835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A0021-B89C-8249-B4DC-C436DE28E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88615-E9F3-70BC-1BD7-B3C6C81D1BA6}"/>
              </a:ext>
            </a:extLst>
          </p:cNvPr>
          <p:cNvSpPr>
            <a:spLocks noGrp="1"/>
          </p:cNvSpPr>
          <p:nvPr>
            <p:ph type="title"/>
          </p:nvPr>
        </p:nvSpPr>
        <p:spPr>
          <a:xfrm>
            <a:off x="893064" y="72518"/>
            <a:ext cx="8297380" cy="1326514"/>
          </a:xfrm>
        </p:spPr>
        <p:txBody>
          <a:bodyPr/>
          <a:lstStyle/>
          <a:p>
            <a:r>
              <a:rPr lang="en-US"/>
              <a:t>Key Terms &amp; Concepts </a:t>
            </a:r>
            <a:r>
              <a:rPr lang="en-US" sz="1400"/>
              <a:t>Refresher</a:t>
            </a:r>
            <a:endParaRPr lang="en-ZA" dirty="0"/>
          </a:p>
        </p:txBody>
      </p:sp>
      <p:sp>
        <p:nvSpPr>
          <p:cNvPr id="3" name="Slide Number Placeholder 2">
            <a:extLst>
              <a:ext uri="{FF2B5EF4-FFF2-40B4-BE49-F238E27FC236}">
                <a16:creationId xmlns:a16="http://schemas.microsoft.com/office/drawing/2014/main" id="{B7D7825E-6C65-34D3-320E-BDCD87D3F6B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pic>
        <p:nvPicPr>
          <p:cNvPr id="11" name="Picture 10">
            <a:extLst>
              <a:ext uri="{FF2B5EF4-FFF2-40B4-BE49-F238E27FC236}">
                <a16:creationId xmlns:a16="http://schemas.microsoft.com/office/drawing/2014/main" id="{E7D04485-6083-A323-BC7F-CDE30E974910}"/>
              </a:ext>
            </a:extLst>
          </p:cNvPr>
          <p:cNvPicPr>
            <a:picLocks noChangeAspect="1"/>
          </p:cNvPicPr>
          <p:nvPr/>
        </p:nvPicPr>
        <p:blipFill>
          <a:blip r:embed="rId2"/>
          <a:stretch>
            <a:fillRect/>
          </a:stretch>
        </p:blipFill>
        <p:spPr>
          <a:xfrm>
            <a:off x="461702" y="1502958"/>
            <a:ext cx="4505715" cy="2663273"/>
          </a:xfrm>
          <a:prstGeom prst="rect">
            <a:avLst/>
          </a:prstGeom>
        </p:spPr>
      </p:pic>
      <p:pic>
        <p:nvPicPr>
          <p:cNvPr id="13" name="Picture 12">
            <a:extLst>
              <a:ext uri="{FF2B5EF4-FFF2-40B4-BE49-F238E27FC236}">
                <a16:creationId xmlns:a16="http://schemas.microsoft.com/office/drawing/2014/main" id="{52576EFF-41B0-72D7-DEDD-961563888CA0}"/>
              </a:ext>
            </a:extLst>
          </p:cNvPr>
          <p:cNvPicPr>
            <a:picLocks noChangeAspect="1"/>
          </p:cNvPicPr>
          <p:nvPr/>
        </p:nvPicPr>
        <p:blipFill>
          <a:blip r:embed="rId3"/>
          <a:stretch>
            <a:fillRect/>
          </a:stretch>
        </p:blipFill>
        <p:spPr>
          <a:xfrm>
            <a:off x="4209791" y="2651398"/>
            <a:ext cx="5190718" cy="2703644"/>
          </a:xfrm>
          <a:prstGeom prst="rect">
            <a:avLst/>
          </a:prstGeom>
        </p:spPr>
      </p:pic>
      <p:pic>
        <p:nvPicPr>
          <p:cNvPr id="15" name="Picture 14">
            <a:extLst>
              <a:ext uri="{FF2B5EF4-FFF2-40B4-BE49-F238E27FC236}">
                <a16:creationId xmlns:a16="http://schemas.microsoft.com/office/drawing/2014/main" id="{7E8C4903-7CF7-D2B8-A730-63048C6799B6}"/>
              </a:ext>
            </a:extLst>
          </p:cNvPr>
          <p:cNvPicPr>
            <a:picLocks noChangeAspect="1"/>
          </p:cNvPicPr>
          <p:nvPr/>
        </p:nvPicPr>
        <p:blipFill>
          <a:blip r:embed="rId4"/>
          <a:stretch>
            <a:fillRect/>
          </a:stretch>
        </p:blipFill>
        <p:spPr>
          <a:xfrm>
            <a:off x="1192962" y="5284061"/>
            <a:ext cx="7087589" cy="704948"/>
          </a:xfrm>
          <a:prstGeom prst="rect">
            <a:avLst/>
          </a:prstGeom>
        </p:spPr>
      </p:pic>
    </p:spTree>
    <p:extLst>
      <p:ext uri="{BB962C8B-B14F-4D97-AF65-F5344CB8AC3E}">
        <p14:creationId xmlns:p14="http://schemas.microsoft.com/office/powerpoint/2010/main" val="281797283"/>
      </p:ext>
    </p:extLst>
  </p:cSld>
  <p:clrMapOvr>
    <a:masterClrMapping/>
  </p:clrMapOvr>
  <p:transition spd="med">
    <p:pull/>
  </p:transition>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Integral</Template>
  <TotalTime>287</TotalTime>
  <Words>1870</Words>
  <Application>Microsoft Office PowerPoint</Application>
  <PresentationFormat>Widescreen</PresentationFormat>
  <Paragraphs>141</Paragraphs>
  <Slides>22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Avenir Next LT Pro Light</vt:lpstr>
      <vt:lpstr>Avenir Next LT Pro Light (Body)</vt:lpstr>
      <vt:lpstr>Calibri</vt:lpstr>
      <vt:lpstr>Google Sans Text</vt:lpstr>
      <vt:lpstr>Posterama</vt:lpstr>
      <vt:lpstr>Custom</vt:lpstr>
      <vt:lpstr>Everything is a graph</vt:lpstr>
      <vt:lpstr>abstract</vt:lpstr>
      <vt:lpstr>Abstract</vt:lpstr>
      <vt:lpstr>Agenda</vt:lpstr>
      <vt:lpstr>Introduction</vt:lpstr>
      <vt:lpstr>Introduction</vt:lpstr>
      <vt:lpstr>Key Terms &amp; Concepts</vt:lpstr>
      <vt:lpstr>Key Terms &amp; Concepts Refresher</vt:lpstr>
      <vt:lpstr>Key Terms &amp; Concepts Refresher</vt:lpstr>
      <vt:lpstr>Problem Formulation</vt:lpstr>
      <vt:lpstr>Problem formulation</vt:lpstr>
      <vt:lpstr>methodology</vt:lpstr>
      <vt:lpstr>methodology</vt:lpstr>
      <vt:lpstr>Methodology</vt:lpstr>
      <vt:lpstr>Methodology</vt:lpstr>
      <vt:lpstr>results</vt:lpstr>
      <vt:lpstr>Results</vt:lpstr>
      <vt:lpstr>Glossary</vt:lpstr>
      <vt:lpstr>Glossary</vt:lpstr>
      <vt:lpstr>Reference</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Joshua Pina</dc:creator>
  <cp:lastModifiedBy>Joshua Pina</cp:lastModifiedBy>
  <cp:revision>1</cp:revision>
  <dcterms:created xsi:type="dcterms:W3CDTF">2025-11-23T22:24:17Z</dcterms:created>
  <dcterms:modified xsi:type="dcterms:W3CDTF">2025-11-24T03:11:17Z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